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Maven Pro SemiBold"/>
      <p:regular r:id="rId46"/>
      <p:bold r:id="rId47"/>
    </p:embeddedFont>
    <p:embeddedFont>
      <p:font typeface="Pacifico"/>
      <p:regular r:id="rId48"/>
    </p:embeddedFont>
    <p:embeddedFont>
      <p:font typeface="Spectral"/>
      <p:regular r:id="rId49"/>
      <p:bold r:id="rId50"/>
      <p:italic r:id="rId51"/>
      <p:boldItalic r:id="rId52"/>
    </p:embeddedFont>
    <p:embeddedFont>
      <p:font typeface="Spectral SemiBold"/>
      <p:regular r:id="rId53"/>
      <p:bold r:id="rId54"/>
      <p:italic r:id="rId55"/>
      <p:boldItalic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9" roundtripDataSignature="AMtx7miGVywps6KQRDNGcwfF1lVSIRoj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avenProSemiBold-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acifico-regular.fntdata"/><Relationship Id="rId47" Type="http://schemas.openxmlformats.org/officeDocument/2006/relationships/font" Target="fonts/MavenProSemiBold-bold.fntdata"/><Relationship Id="rId49"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italic.fntdata"/><Relationship Id="rId50" Type="http://schemas.openxmlformats.org/officeDocument/2006/relationships/font" Target="fonts/Spectral-bold.fntdata"/><Relationship Id="rId53" Type="http://schemas.openxmlformats.org/officeDocument/2006/relationships/font" Target="fonts/SpectralSemiBold-regular.fntdata"/><Relationship Id="rId52" Type="http://schemas.openxmlformats.org/officeDocument/2006/relationships/font" Target="fonts/Spectral-boldItalic.fntdata"/><Relationship Id="rId11" Type="http://schemas.openxmlformats.org/officeDocument/2006/relationships/slide" Target="slides/slide6.xml"/><Relationship Id="rId55" Type="http://schemas.openxmlformats.org/officeDocument/2006/relationships/font" Target="fonts/SpectralSemiBold-italic.fntdata"/><Relationship Id="rId10" Type="http://schemas.openxmlformats.org/officeDocument/2006/relationships/slide" Target="slides/slide5.xml"/><Relationship Id="rId54" Type="http://schemas.openxmlformats.org/officeDocument/2006/relationships/font" Target="fonts/SpectralSemiBold-bold.fntdata"/><Relationship Id="rId13" Type="http://schemas.openxmlformats.org/officeDocument/2006/relationships/slide" Target="slides/slide8.xml"/><Relationship Id="rId57" Type="http://schemas.openxmlformats.org/officeDocument/2006/relationships/font" Target="fonts/Oswald-regular.fntdata"/><Relationship Id="rId12" Type="http://schemas.openxmlformats.org/officeDocument/2006/relationships/slide" Target="slides/slide7.xml"/><Relationship Id="rId56" Type="http://schemas.openxmlformats.org/officeDocument/2006/relationships/font" Target="fonts/SpectralSemiBold-boldItalic.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21577088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21577088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2b21577088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215770884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215770884_0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b215770884_0_4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215770884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215770884_0_4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b215770884_0_4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215770884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215770884_0_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b215770884_0_4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215770884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215770884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b215770884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215770884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215770884_0_4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b215770884_0_4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215770884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215770884_0_4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b215770884_0_4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215770884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b215770884_0_4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b215770884_0_4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215770884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215770884_0_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b215770884_0_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215770884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215770884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b215770884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215770884_0_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215770884_0_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b215770884_0_5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215770884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215770884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b215770884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215770884_0_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215770884_0_5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b215770884_0_5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215770884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215770884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b215770884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215770884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215770884_0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b215770884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215770884_0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215770884_0_5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b215770884_0_5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215770884_0_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215770884_0_5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b215770884_0_5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215770884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215770884_0_5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b215770884_0_5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215770884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215770884_0_5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b215770884_0_5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215770884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b215770884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b215770884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215770884_0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b215770884_0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b215770884_0_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215770884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b215770884_0_6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b215770884_0_6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215770884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215770884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b215770884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215770884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215770884_0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b215770884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215770884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215770884_0_6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b215770884_0_6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15770884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15770884_0_6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b215770884_0_6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215770884_0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215770884_0_6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b215770884_0_6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215770884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215770884_0_6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b215770884_0_6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215770884_0_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215770884_0_6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b215770884_0_6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215770884_0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215770884_0_6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b215770884_0_6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215770884_0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215770884_0_7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b215770884_0_7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215770884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215770884_0_7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b215770884_0_7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215770884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215770884_0_7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b215770884_0_7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215770884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215770884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b215770884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215770884_0_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215770884_0_7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b215770884_0_7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215770884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215770884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2b215770884_0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215770884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215770884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b215770884_0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215770884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215770884_0_3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b215770884_0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215770884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215770884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b215770884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215770884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215770884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b215770884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b215770884_0_278"/>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2b215770884_0_278"/>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2b215770884_0_2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b215770884_0_31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2b215770884_0_313"/>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2b215770884_0_3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b215770884_0_3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bg>
      <p:bgPr>
        <a:solidFill>
          <a:schemeClr val="accent2"/>
        </a:solidFill>
      </p:bgPr>
    </p:bg>
    <p:spTree>
      <p:nvGrpSpPr>
        <p:cNvPr id="54" name="Shape 54"/>
        <p:cNvGrpSpPr/>
        <p:nvPr/>
      </p:nvGrpSpPr>
      <p:grpSpPr>
        <a:xfrm>
          <a:off x="0" y="0"/>
          <a:ext cx="0" cy="0"/>
          <a:chOff x="0" y="0"/>
          <a:chExt cx="0" cy="0"/>
        </a:xfrm>
      </p:grpSpPr>
      <p:sp>
        <p:nvSpPr>
          <p:cNvPr id="55" name="Google Shape;55;g2b215770884_0_319"/>
          <p:cNvSpPr/>
          <p:nvPr/>
        </p:nvSpPr>
        <p:spPr>
          <a:xfrm>
            <a:off x="0" y="0"/>
            <a:ext cx="12192000" cy="6884100"/>
          </a:xfrm>
          <a:prstGeom prst="rect">
            <a:avLst/>
          </a:prstGeom>
          <a:solidFill>
            <a:srgbClr val="289B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 name="Google Shape;56;g2b215770884_0_319"/>
          <p:cNvSpPr/>
          <p:nvPr/>
        </p:nvSpPr>
        <p:spPr>
          <a:xfrm>
            <a:off x="0" y="0"/>
            <a:ext cx="12192001" cy="6884191"/>
          </a:xfrm>
          <a:custGeom>
            <a:rect b="b" l="l" r="r" t="t"/>
            <a:pathLst>
              <a:path extrusionOk="0" h="6884191" w="1219200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373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 name="Google Shape;57;g2b215770884_0_319"/>
          <p:cNvSpPr/>
          <p:nvPr/>
        </p:nvSpPr>
        <p:spPr>
          <a:xfrm flipH="1" rot="5400000">
            <a:off x="2662566" y="-2666689"/>
            <a:ext cx="6866868" cy="12192000"/>
          </a:xfrm>
          <a:custGeom>
            <a:rect b="b" l="l" r="r" t="t"/>
            <a:pathLst>
              <a:path extrusionOk="0" h="12192000" w="6849744">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 name="Google Shape;58;g2b215770884_0_319"/>
          <p:cNvSpPr txBox="1"/>
          <p:nvPr>
            <p:ph type="title"/>
          </p:nvPr>
        </p:nvSpPr>
        <p:spPr>
          <a:xfrm>
            <a:off x="444500" y="542925"/>
            <a:ext cx="11214000" cy="535500"/>
          </a:xfrm>
          <a:prstGeom prst="rect">
            <a:avLst/>
          </a:prstGeom>
          <a:noFill/>
          <a:ln>
            <a:noFill/>
          </a:ln>
        </p:spPr>
        <p:txBody>
          <a:bodyPr anchorCtr="0" anchor="t" bIns="45700" lIns="91425" spcFirstLastPara="1" rIns="91425" wrap="square" tIns="45700">
            <a:spAutoFit/>
          </a:bodyPr>
          <a:lstStyle>
            <a:lvl1pPr lvl="0" rtl="0" algn="l">
              <a:lnSpc>
                <a:spcPct val="90000"/>
              </a:lnSpc>
              <a:spcBef>
                <a:spcPts val="0"/>
              </a:spcBef>
              <a:spcAft>
                <a:spcPts val="0"/>
              </a:spcAft>
              <a:buClr>
                <a:schemeClr val="lt1"/>
              </a:buClr>
              <a:buSzPts val="3200"/>
              <a:buFont typeface="Trebuchet MS"/>
              <a:buNone/>
              <a:defRPr b="1" sz="3200">
                <a:solidFill>
                  <a:schemeClr val="lt1"/>
                </a:solidFill>
                <a:latin typeface="Trebuchet MS"/>
                <a:ea typeface="Trebuchet MS"/>
                <a:cs typeface="Trebuchet MS"/>
                <a:sym typeface="Trebuchet M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9" name="Google Shape;59;g2b215770884_0_319"/>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b="0" i="0" sz="1000" u="none" cap="none" strike="noStrike">
                <a:solidFill>
                  <a:schemeClr val="lt1"/>
                </a:solidFill>
                <a:latin typeface="Oswald"/>
                <a:ea typeface="Oswald"/>
                <a:cs typeface="Oswald"/>
                <a:sym typeface="Oswald"/>
              </a:defRPr>
            </a:lvl1pPr>
            <a:lvl2pPr indent="0" lvl="1" marL="0" rtl="0" algn="r">
              <a:spcBef>
                <a:spcPts val="0"/>
              </a:spcBef>
              <a:buNone/>
              <a:defRPr b="0" i="0" sz="1000" u="none" cap="none" strike="noStrike">
                <a:solidFill>
                  <a:schemeClr val="lt1"/>
                </a:solidFill>
                <a:latin typeface="Oswald"/>
                <a:ea typeface="Oswald"/>
                <a:cs typeface="Oswald"/>
                <a:sym typeface="Oswald"/>
              </a:defRPr>
            </a:lvl2pPr>
            <a:lvl3pPr indent="0" lvl="2" marL="0" rtl="0" algn="r">
              <a:spcBef>
                <a:spcPts val="0"/>
              </a:spcBef>
              <a:buNone/>
              <a:defRPr b="0" i="0" sz="1000" u="none" cap="none" strike="noStrike">
                <a:solidFill>
                  <a:schemeClr val="lt1"/>
                </a:solidFill>
                <a:latin typeface="Oswald"/>
                <a:ea typeface="Oswald"/>
                <a:cs typeface="Oswald"/>
                <a:sym typeface="Oswald"/>
              </a:defRPr>
            </a:lvl3pPr>
            <a:lvl4pPr indent="0" lvl="3" marL="0" rtl="0" algn="r">
              <a:spcBef>
                <a:spcPts val="0"/>
              </a:spcBef>
              <a:buNone/>
              <a:defRPr b="0" i="0" sz="1000" u="none" cap="none" strike="noStrike">
                <a:solidFill>
                  <a:schemeClr val="lt1"/>
                </a:solidFill>
                <a:latin typeface="Oswald"/>
                <a:ea typeface="Oswald"/>
                <a:cs typeface="Oswald"/>
                <a:sym typeface="Oswald"/>
              </a:defRPr>
            </a:lvl4pPr>
            <a:lvl5pPr indent="0" lvl="4" marL="0" rtl="0" algn="r">
              <a:spcBef>
                <a:spcPts val="0"/>
              </a:spcBef>
              <a:buNone/>
              <a:defRPr b="0" i="0" sz="1000" u="none" cap="none" strike="noStrike">
                <a:solidFill>
                  <a:schemeClr val="lt1"/>
                </a:solidFill>
                <a:latin typeface="Oswald"/>
                <a:ea typeface="Oswald"/>
                <a:cs typeface="Oswald"/>
                <a:sym typeface="Oswald"/>
              </a:defRPr>
            </a:lvl5pPr>
            <a:lvl6pPr indent="0" lvl="5" marL="0" rtl="0" algn="r">
              <a:spcBef>
                <a:spcPts val="0"/>
              </a:spcBef>
              <a:buNone/>
              <a:defRPr b="0" i="0" sz="1000" u="none" cap="none" strike="noStrike">
                <a:solidFill>
                  <a:schemeClr val="lt1"/>
                </a:solidFill>
                <a:latin typeface="Oswald"/>
                <a:ea typeface="Oswald"/>
                <a:cs typeface="Oswald"/>
                <a:sym typeface="Oswald"/>
              </a:defRPr>
            </a:lvl6pPr>
            <a:lvl7pPr indent="0" lvl="6" marL="0" rtl="0" algn="r">
              <a:spcBef>
                <a:spcPts val="0"/>
              </a:spcBef>
              <a:buNone/>
              <a:defRPr b="0" i="0" sz="1000" u="none" cap="none" strike="noStrike">
                <a:solidFill>
                  <a:schemeClr val="lt1"/>
                </a:solidFill>
                <a:latin typeface="Oswald"/>
                <a:ea typeface="Oswald"/>
                <a:cs typeface="Oswald"/>
                <a:sym typeface="Oswald"/>
              </a:defRPr>
            </a:lvl7pPr>
            <a:lvl8pPr indent="0" lvl="7" marL="0" rtl="0" algn="r">
              <a:spcBef>
                <a:spcPts val="0"/>
              </a:spcBef>
              <a:buNone/>
              <a:defRPr b="0" i="0" sz="1000" u="none" cap="none" strike="noStrike">
                <a:solidFill>
                  <a:schemeClr val="lt1"/>
                </a:solidFill>
                <a:latin typeface="Oswald"/>
                <a:ea typeface="Oswald"/>
                <a:cs typeface="Oswald"/>
                <a:sym typeface="Oswald"/>
              </a:defRPr>
            </a:lvl8pPr>
            <a:lvl9pPr indent="0" lvl="8" marL="0" rtl="0" algn="r">
              <a:spcBef>
                <a:spcPts val="0"/>
              </a:spcBef>
              <a:buNone/>
              <a:defRPr b="0" i="0" sz="1000" u="none" cap="none" strike="noStrike">
                <a:solidFill>
                  <a:schemeClr val="lt1"/>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grpSp>
        <p:nvGrpSpPr>
          <p:cNvPr id="60" name="Google Shape;60;g2b215770884_0_319"/>
          <p:cNvGrpSpPr/>
          <p:nvPr/>
        </p:nvGrpSpPr>
        <p:grpSpPr>
          <a:xfrm rot="-5400000">
            <a:off x="390172" y="-431754"/>
            <a:ext cx="757070" cy="863478"/>
            <a:chOff x="10432088" y="6818229"/>
            <a:chExt cx="3511457" cy="4004999"/>
          </a:xfrm>
        </p:grpSpPr>
        <p:sp>
          <p:nvSpPr>
            <p:cNvPr id="61" name="Google Shape;61;g2b215770884_0_319"/>
            <p:cNvSpPr/>
            <p:nvPr/>
          </p:nvSpPr>
          <p:spPr>
            <a:xfrm rot="2700000">
              <a:off x="10946329" y="7826011"/>
              <a:ext cx="2482975" cy="2482975"/>
            </a:xfrm>
            <a:custGeom>
              <a:rect b="b" l="l" r="r" t="t"/>
              <a:pathLst>
                <a:path extrusionOk="0" h="754341" w="754341">
                  <a:moveTo>
                    <a:pt x="754341" y="754341"/>
                  </a:moveTo>
                  <a:lnTo>
                    <a:pt x="0" y="754341"/>
                  </a:lnTo>
                  <a:lnTo>
                    <a:pt x="0"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 name="Google Shape;62;g2b215770884_0_319"/>
            <p:cNvSpPr/>
            <p:nvPr/>
          </p:nvSpPr>
          <p:spPr>
            <a:xfrm flipH="1" rot="8100000">
              <a:off x="10986330" y="7315899"/>
              <a:ext cx="2402965" cy="2402965"/>
            </a:xfrm>
            <a:custGeom>
              <a:rect b="b" l="l" r="r" t="t"/>
              <a:pathLst>
                <a:path extrusionOk="0" h="754341" w="754341">
                  <a:moveTo>
                    <a:pt x="754341" y="754341"/>
                  </a:moveTo>
                  <a:lnTo>
                    <a:pt x="0" y="754341"/>
                  </a:lnTo>
                  <a:lnTo>
                    <a:pt x="0"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63" name="Google Shape;63;g2b215770884_0_319"/>
          <p:cNvSpPr txBox="1"/>
          <p:nvPr>
            <p:ph idx="1" type="body"/>
          </p:nvPr>
        </p:nvSpPr>
        <p:spPr>
          <a:xfrm>
            <a:off x="444500" y="1625385"/>
            <a:ext cx="6718200" cy="4093200"/>
          </a:xfrm>
          <a:prstGeom prst="rect">
            <a:avLst/>
          </a:prstGeom>
          <a:noFill/>
          <a:ln>
            <a:noFill/>
          </a:ln>
        </p:spPr>
        <p:txBody>
          <a:bodyPr anchorCtr="0" anchor="t" bIns="45700" lIns="91425" spcFirstLastPara="1" rIns="91425" wrap="square" tIns="45700">
            <a:noAutofit/>
          </a:bodyPr>
          <a:lstStyle>
            <a:lvl1pPr indent="-330200" lvl="0" marL="457200" rtl="0" algn="l">
              <a:lnSpc>
                <a:spcPct val="100000"/>
              </a:lnSpc>
              <a:spcBef>
                <a:spcPts val="600"/>
              </a:spcBef>
              <a:spcAft>
                <a:spcPts val="0"/>
              </a:spcAft>
              <a:buSzPts val="1600"/>
              <a:buChar char="●"/>
              <a:defRPr sz="1600">
                <a:solidFill>
                  <a:schemeClr val="lt1"/>
                </a:solidFill>
                <a:latin typeface="Arial"/>
                <a:ea typeface="Arial"/>
                <a:cs typeface="Arial"/>
                <a:sym typeface="Arial"/>
              </a:defRPr>
            </a:lvl1pPr>
            <a:lvl2pPr indent="-317500" lvl="1" marL="914400" rtl="0" algn="l">
              <a:lnSpc>
                <a:spcPct val="100000"/>
              </a:lnSpc>
              <a:spcBef>
                <a:spcPts val="600"/>
              </a:spcBef>
              <a:spcAft>
                <a:spcPts val="0"/>
              </a:spcAft>
              <a:buSzPts val="1400"/>
              <a:buChar char="○"/>
              <a:defRPr sz="1400">
                <a:solidFill>
                  <a:schemeClr val="lt1"/>
                </a:solidFill>
                <a:latin typeface="Arial"/>
                <a:ea typeface="Arial"/>
                <a:cs typeface="Arial"/>
                <a:sym typeface="Arial"/>
              </a:defRPr>
            </a:lvl2pPr>
            <a:lvl3pPr indent="-304800" lvl="2" marL="1371600" rtl="0" algn="l">
              <a:lnSpc>
                <a:spcPct val="100000"/>
              </a:lnSpc>
              <a:spcBef>
                <a:spcPts val="600"/>
              </a:spcBef>
              <a:spcAft>
                <a:spcPts val="0"/>
              </a:spcAft>
              <a:buSzPts val="1200"/>
              <a:buChar char="■"/>
              <a:defRPr sz="1200">
                <a:solidFill>
                  <a:schemeClr val="lt1"/>
                </a:solidFill>
                <a:latin typeface="Arial"/>
                <a:ea typeface="Arial"/>
                <a:cs typeface="Arial"/>
                <a:sym typeface="Arial"/>
              </a:defRPr>
            </a:lvl3pPr>
            <a:lvl4pPr indent="-317500" lvl="3" marL="1828800" rtl="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indent="-317500" lvl="4" marL="2286000" rtl="0" algn="l">
              <a:lnSpc>
                <a:spcPct val="90000"/>
              </a:lnSpc>
              <a:spcBef>
                <a:spcPts val="1600"/>
              </a:spcBef>
              <a:spcAft>
                <a:spcPts val="0"/>
              </a:spcAft>
              <a:buSzPts val="1400"/>
              <a:buChar char="○"/>
              <a:defRPr sz="1400">
                <a:solidFill>
                  <a:schemeClr val="lt1"/>
                </a:solidFill>
                <a:latin typeface="Arial"/>
                <a:ea typeface="Arial"/>
                <a:cs typeface="Arial"/>
                <a:sym typeface="Arial"/>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 1">
    <p:spTree>
      <p:nvGrpSpPr>
        <p:cNvPr id="64" name="Shape 64"/>
        <p:cNvGrpSpPr/>
        <p:nvPr/>
      </p:nvGrpSpPr>
      <p:grpSpPr>
        <a:xfrm>
          <a:off x="0" y="0"/>
          <a:ext cx="0" cy="0"/>
          <a:chOff x="0" y="0"/>
          <a:chExt cx="0" cy="0"/>
        </a:xfrm>
      </p:grpSpPr>
      <p:sp>
        <p:nvSpPr>
          <p:cNvPr id="65" name="Google Shape;65;g2b215770884_0_32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 name="Google Shape;66;g2b215770884_0_329"/>
          <p:cNvSpPr/>
          <p:nvPr/>
        </p:nvSpPr>
        <p:spPr>
          <a:xfrm flipH="1">
            <a:off x="-16297" y="0"/>
            <a:ext cx="12208298" cy="6858000"/>
          </a:xfrm>
          <a:custGeom>
            <a:rect b="b" l="l" r="r" t="t"/>
            <a:pathLst>
              <a:path extrusionOk="0" h="6858000" w="12208298">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373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 name="Google Shape;67;g2b215770884_0_329"/>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 name="Google Shape;68;g2b215770884_0_329"/>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69" name="Google Shape;69;g2b215770884_0_329"/>
          <p:cNvGrpSpPr/>
          <p:nvPr/>
        </p:nvGrpSpPr>
        <p:grpSpPr>
          <a:xfrm>
            <a:off x="-31" y="0"/>
            <a:ext cx="6882027" cy="6859026"/>
            <a:chOff x="-5347" y="1096"/>
            <a:chExt cx="5924100" cy="5904301"/>
          </a:xfrm>
        </p:grpSpPr>
        <p:sp>
          <p:nvSpPr>
            <p:cNvPr id="70" name="Google Shape;70;g2b215770884_0_329"/>
            <p:cNvSpPr/>
            <p:nvPr/>
          </p:nvSpPr>
          <p:spPr>
            <a:xfrm rot="5400000">
              <a:off x="4553" y="-8803"/>
              <a:ext cx="5904300" cy="5924100"/>
            </a:xfrm>
            <a:prstGeom prst="rtTriangle">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 name="Google Shape;71;g2b215770884_0_329"/>
            <p:cNvSpPr/>
            <p:nvPr/>
          </p:nvSpPr>
          <p:spPr>
            <a:xfrm rot="5400000">
              <a:off x="3973" y="-8203"/>
              <a:ext cx="5501400" cy="55200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 name="Google Shape;72;g2b215770884_0_329"/>
            <p:cNvSpPr/>
            <p:nvPr/>
          </p:nvSpPr>
          <p:spPr>
            <a:xfrm rot="5400000">
              <a:off x="3100" y="-7304"/>
              <a:ext cx="5019900" cy="5036700"/>
            </a:xfrm>
            <a:prstGeom prst="rtTriangle">
              <a:avLst/>
            </a:prstGeom>
            <a:solidFill>
              <a:schemeClr val="accent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73" name="Google Shape;73;g2b215770884_0_329"/>
          <p:cNvSpPr txBox="1"/>
          <p:nvPr>
            <p:ph type="ctrTitle"/>
          </p:nvPr>
        </p:nvSpPr>
        <p:spPr>
          <a:xfrm>
            <a:off x="5217242" y="2807208"/>
            <a:ext cx="4945500" cy="1243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5400"/>
              <a:buFont typeface="Trebuchet MS"/>
              <a:buNone/>
              <a:defRPr b="1" sz="5400">
                <a:solidFill>
                  <a:schemeClr val="lt1"/>
                </a:solidFill>
                <a:latin typeface="Trebuchet MS"/>
                <a:ea typeface="Trebuchet MS"/>
                <a:cs typeface="Trebuchet MS"/>
                <a:sym typeface="Trebuchet M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p:cSld name="Thank You 2">
    <p:spTree>
      <p:nvGrpSpPr>
        <p:cNvPr id="74" name="Shape 74"/>
        <p:cNvGrpSpPr/>
        <p:nvPr/>
      </p:nvGrpSpPr>
      <p:grpSpPr>
        <a:xfrm>
          <a:off x="0" y="0"/>
          <a:ext cx="0" cy="0"/>
          <a:chOff x="0" y="0"/>
          <a:chExt cx="0" cy="0"/>
        </a:xfrm>
      </p:grpSpPr>
      <p:sp>
        <p:nvSpPr>
          <p:cNvPr id="75" name="Google Shape;75;g2b215770884_0_33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 name="Google Shape;76;g2b215770884_0_339"/>
          <p:cNvSpPr/>
          <p:nvPr/>
        </p:nvSpPr>
        <p:spPr>
          <a:xfrm flipH="1">
            <a:off x="-16297" y="0"/>
            <a:ext cx="12208298" cy="6858000"/>
          </a:xfrm>
          <a:custGeom>
            <a:rect b="b" l="l" r="r" t="t"/>
            <a:pathLst>
              <a:path extrusionOk="0" h="6858000" w="12208298">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373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 name="Google Shape;77;g2b215770884_0_339"/>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 name="Google Shape;78;g2b215770884_0_339"/>
          <p:cNvSpPr/>
          <p:nvPr/>
        </p:nvSpPr>
        <p:spPr>
          <a:xfrm rot="-5400000">
            <a:off x="2667000" y="-2667001"/>
            <a:ext cx="6858000" cy="12192002"/>
          </a:xfrm>
          <a:custGeom>
            <a:rect b="b" l="l" r="r" t="t"/>
            <a:pathLst>
              <a:path extrusionOk="0" h="12192002" w="685800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 name="Google Shape;79;g2b215770884_0_339"/>
          <p:cNvSpPr txBox="1"/>
          <p:nvPr>
            <p:ph type="ctrTitle"/>
          </p:nvPr>
        </p:nvSpPr>
        <p:spPr>
          <a:xfrm>
            <a:off x="6360242" y="3429000"/>
            <a:ext cx="4945500" cy="1243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5400"/>
              <a:buFont typeface="Trebuchet MS"/>
              <a:buNone/>
              <a:defRPr b="1" sz="5400">
                <a:solidFill>
                  <a:schemeClr val="lt1"/>
                </a:solidFill>
                <a:latin typeface="Trebuchet MS"/>
                <a:ea typeface="Trebuchet MS"/>
                <a:cs typeface="Trebuchet MS"/>
                <a:sym typeface="Trebuchet M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0" name="Google Shape;80;g2b215770884_0_339"/>
          <p:cNvSpPr/>
          <p:nvPr/>
        </p:nvSpPr>
        <p:spPr>
          <a:xfrm rot="-8100000">
            <a:off x="-731111" y="-1221044"/>
            <a:ext cx="6046882" cy="8431763"/>
          </a:xfrm>
          <a:custGeom>
            <a:rect b="b" l="l" r="r" t="t"/>
            <a:pathLst>
              <a:path extrusionOk="0" h="8427077" w="6043521">
                <a:moveTo>
                  <a:pt x="6043521" y="4267535"/>
                </a:moveTo>
                <a:lnTo>
                  <a:pt x="1883979" y="8427077"/>
                </a:lnTo>
                <a:lnTo>
                  <a:pt x="0" y="8427077"/>
                </a:lnTo>
                <a:lnTo>
                  <a:pt x="0" y="1775986"/>
                </a:lnTo>
                <a:lnTo>
                  <a:pt x="1775985" y="0"/>
                </a:lnTo>
                <a:close/>
              </a:path>
            </a:pathLst>
          </a:cu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g2b215770884_0_339"/>
          <p:cNvSpPr/>
          <p:nvPr/>
        </p:nvSpPr>
        <p:spPr>
          <a:xfrm rot="-8100000">
            <a:off x="-1146328" y="-2129317"/>
            <a:ext cx="6046882" cy="9013890"/>
          </a:xfrm>
          <a:custGeom>
            <a:rect b="b" l="l" r="r" t="t"/>
            <a:pathLst>
              <a:path extrusionOk="0" h="9008880" w="6043521">
                <a:moveTo>
                  <a:pt x="6043521" y="4849338"/>
                </a:moveTo>
                <a:lnTo>
                  <a:pt x="1883979" y="9008880"/>
                </a:lnTo>
                <a:lnTo>
                  <a:pt x="0" y="9008880"/>
                </a:lnTo>
                <a:lnTo>
                  <a:pt x="0" y="1194182"/>
                </a:lnTo>
                <a:lnTo>
                  <a:pt x="1194182" y="0"/>
                </a:lnTo>
                <a:close/>
              </a:path>
            </a:pathLst>
          </a:custGeom>
          <a:solidFill>
            <a:srgbClr val="1B67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 name="Google Shape;82;g2b215770884_0_339"/>
          <p:cNvSpPr/>
          <p:nvPr/>
        </p:nvSpPr>
        <p:spPr>
          <a:xfrm flipH="1" rot="-2700000">
            <a:off x="-2684125" y="-464728"/>
            <a:ext cx="8643923" cy="5742954"/>
          </a:xfrm>
          <a:custGeom>
            <a:rect b="b" l="l" r="r" t="t"/>
            <a:pathLst>
              <a:path extrusionOk="0" h="5739762" w="8639119">
                <a:moveTo>
                  <a:pt x="3789781" y="0"/>
                </a:moveTo>
                <a:lnTo>
                  <a:pt x="0" y="3789782"/>
                </a:lnTo>
                <a:lnTo>
                  <a:pt x="0" y="5739761"/>
                </a:lnTo>
                <a:lnTo>
                  <a:pt x="7748695" y="5739762"/>
                </a:lnTo>
                <a:lnTo>
                  <a:pt x="8639119" y="4849338"/>
                </a:lnTo>
                <a:close/>
              </a:path>
            </a:pathLst>
          </a:custGeom>
          <a:solidFill>
            <a:srgbClr val="003252">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b215770884_0_282"/>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2b215770884_0_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b215770884_0_28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2b215770884_0_28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2b215770884_0_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b215770884_0_28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2b215770884_0_28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2b215770884_0_28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2b215770884_0_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b215770884_0_29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2b215770884_0_2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b215770884_0_29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2b215770884_0_29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2b215770884_0_2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b215770884_0_301"/>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2b215770884_0_3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b215770884_0_30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2b215770884_0_304"/>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2b215770884_0_304"/>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2b215770884_0_304"/>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2b215770884_0_3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b215770884_0_3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2b215770884_0_3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b215770884_0_2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2b215770884_0_2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2b215770884_0_2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8.jpg"/><Relationship Id="rId5" Type="http://schemas.openxmlformats.org/officeDocument/2006/relationships/image" Target="../media/image3.jp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b215770884_0_7"/>
          <p:cNvPicPr preferRelativeResize="0"/>
          <p:nvPr/>
        </p:nvPicPr>
        <p:blipFill>
          <a:blip r:embed="rId3">
            <a:alphaModFix/>
          </a:blip>
          <a:stretch>
            <a:fillRect/>
          </a:stretch>
        </p:blipFill>
        <p:spPr>
          <a:xfrm>
            <a:off x="0" y="0"/>
            <a:ext cx="3350008" cy="6298549"/>
          </a:xfrm>
          <a:prstGeom prst="flowChartOnlineStorage">
            <a:avLst/>
          </a:prstGeom>
          <a:noFill/>
          <a:ln>
            <a:noFill/>
          </a:ln>
        </p:spPr>
      </p:pic>
      <p:pic>
        <p:nvPicPr>
          <p:cNvPr id="89" name="Google Shape;89;g2b215770884_0_7"/>
          <p:cNvPicPr preferRelativeResize="0"/>
          <p:nvPr/>
        </p:nvPicPr>
        <p:blipFill rotWithShape="1">
          <a:blip r:embed="rId4">
            <a:alphaModFix/>
          </a:blip>
          <a:srcRect b="32776" l="19890" r="21729" t="35481"/>
          <a:stretch/>
        </p:blipFill>
        <p:spPr>
          <a:xfrm>
            <a:off x="3736907" y="273580"/>
            <a:ext cx="3350007" cy="874907"/>
          </a:xfrm>
          <a:prstGeom prst="rect">
            <a:avLst/>
          </a:prstGeom>
          <a:noFill/>
          <a:ln>
            <a:noFill/>
          </a:ln>
        </p:spPr>
      </p:pic>
      <p:pic>
        <p:nvPicPr>
          <p:cNvPr id="90" name="Google Shape;90;g2b215770884_0_7"/>
          <p:cNvPicPr preferRelativeResize="0"/>
          <p:nvPr/>
        </p:nvPicPr>
        <p:blipFill>
          <a:blip r:embed="rId5">
            <a:alphaModFix/>
          </a:blip>
          <a:stretch>
            <a:fillRect/>
          </a:stretch>
        </p:blipFill>
        <p:spPr>
          <a:xfrm>
            <a:off x="10492941" y="0"/>
            <a:ext cx="1090334" cy="1095193"/>
          </a:xfrm>
          <a:prstGeom prst="rect">
            <a:avLst/>
          </a:prstGeom>
          <a:noFill/>
          <a:ln>
            <a:noFill/>
          </a:ln>
        </p:spPr>
      </p:pic>
      <p:pic>
        <p:nvPicPr>
          <p:cNvPr id="91" name="Google Shape;91;g2b215770884_0_7"/>
          <p:cNvPicPr preferRelativeResize="0"/>
          <p:nvPr/>
        </p:nvPicPr>
        <p:blipFill>
          <a:blip r:embed="rId6">
            <a:alphaModFix/>
          </a:blip>
          <a:stretch>
            <a:fillRect/>
          </a:stretch>
        </p:blipFill>
        <p:spPr>
          <a:xfrm>
            <a:off x="546793" y="6313319"/>
            <a:ext cx="2647180" cy="339931"/>
          </a:xfrm>
          <a:prstGeom prst="rect">
            <a:avLst/>
          </a:prstGeom>
          <a:noFill/>
          <a:ln>
            <a:noFill/>
          </a:ln>
        </p:spPr>
      </p:pic>
      <p:sp>
        <p:nvSpPr>
          <p:cNvPr id="92" name="Google Shape;92;g2b215770884_0_7"/>
          <p:cNvSpPr txBox="1"/>
          <p:nvPr/>
        </p:nvSpPr>
        <p:spPr>
          <a:xfrm>
            <a:off x="3116050" y="2134442"/>
            <a:ext cx="8467200" cy="17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134F5C"/>
                </a:solidFill>
                <a:latin typeface="Maven Pro SemiBold"/>
                <a:ea typeface="Maven Pro SemiBold"/>
                <a:cs typeface="Maven Pro SemiBold"/>
                <a:sym typeface="Maven Pro SemiBold"/>
              </a:rPr>
              <a:t>Data Science and Machine learning track.</a:t>
            </a:r>
            <a:endParaRPr sz="2400">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t/>
            </a:r>
            <a:endParaRPr sz="2400">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rPr lang="en-GB" sz="2400">
                <a:solidFill>
                  <a:srgbClr val="134F5C"/>
                </a:solidFill>
                <a:latin typeface="Maven Pro SemiBold"/>
                <a:ea typeface="Maven Pro SemiBold"/>
                <a:cs typeface="Maven Pro SemiBold"/>
                <a:sym typeface="Maven Pro SemiBold"/>
              </a:rPr>
              <a:t>By</a:t>
            </a:r>
            <a:endParaRPr sz="2400">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t/>
            </a:r>
            <a:endParaRPr sz="2400">
              <a:solidFill>
                <a:srgbClr val="134F5C"/>
              </a:solidFill>
              <a:latin typeface="Maven Pro SemiBold"/>
              <a:ea typeface="Maven Pro SemiBold"/>
              <a:cs typeface="Maven Pro SemiBold"/>
              <a:sym typeface="Maven Pro SemiBold"/>
            </a:endParaRPr>
          </a:p>
        </p:txBody>
      </p:sp>
      <p:sp>
        <p:nvSpPr>
          <p:cNvPr id="93" name="Google Shape;93;g2b215770884_0_7"/>
          <p:cNvSpPr txBox="1"/>
          <p:nvPr/>
        </p:nvSpPr>
        <p:spPr>
          <a:xfrm>
            <a:off x="2802896" y="4758970"/>
            <a:ext cx="382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Mal. Umar Ibrahim</a:t>
            </a:r>
            <a:endParaRPr>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Federal university Dutse</a:t>
            </a:r>
            <a:endParaRPr>
              <a:solidFill>
                <a:srgbClr val="134F5C"/>
              </a:solidFill>
              <a:latin typeface="Maven Pro SemiBold"/>
              <a:ea typeface="Maven Pro SemiBold"/>
              <a:cs typeface="Maven Pro SemiBold"/>
              <a:sym typeface="Maven Pro SemiBold"/>
            </a:endParaRPr>
          </a:p>
        </p:txBody>
      </p:sp>
      <p:sp>
        <p:nvSpPr>
          <p:cNvPr id="94" name="Google Shape;94;g2b215770884_0_7"/>
          <p:cNvSpPr txBox="1"/>
          <p:nvPr/>
        </p:nvSpPr>
        <p:spPr>
          <a:xfrm>
            <a:off x="4478665" y="5653559"/>
            <a:ext cx="52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Mal. Abubakar Yakubu Zandam</a:t>
            </a:r>
            <a:endParaRPr>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Federal university of Technology Babura</a:t>
            </a:r>
            <a:endParaRPr>
              <a:solidFill>
                <a:srgbClr val="134F5C"/>
              </a:solidFill>
              <a:latin typeface="Maven Pro SemiBold"/>
              <a:ea typeface="Maven Pro SemiBold"/>
              <a:cs typeface="Maven Pro SemiBold"/>
              <a:sym typeface="Maven Pro SemiBold"/>
            </a:endParaRPr>
          </a:p>
        </p:txBody>
      </p:sp>
      <p:sp>
        <p:nvSpPr>
          <p:cNvPr id="95" name="Google Shape;95;g2b215770884_0_7"/>
          <p:cNvSpPr txBox="1"/>
          <p:nvPr/>
        </p:nvSpPr>
        <p:spPr>
          <a:xfrm>
            <a:off x="7884850" y="4693993"/>
            <a:ext cx="382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Miss Muhammad Fatima Adam</a:t>
            </a:r>
            <a:endParaRPr>
              <a:solidFill>
                <a:srgbClr val="134F5C"/>
              </a:solidFill>
              <a:latin typeface="Maven Pro SemiBold"/>
              <a:ea typeface="Maven Pro SemiBold"/>
              <a:cs typeface="Maven Pro SemiBold"/>
              <a:sym typeface="Maven Pro SemiBold"/>
            </a:endParaRPr>
          </a:p>
          <a:p>
            <a:pPr indent="0" lvl="0" marL="0" rtl="0" algn="ctr">
              <a:spcBef>
                <a:spcPts val="0"/>
              </a:spcBef>
              <a:spcAft>
                <a:spcPts val="0"/>
              </a:spcAft>
              <a:buNone/>
            </a:pPr>
            <a:r>
              <a:rPr lang="en-GB">
                <a:solidFill>
                  <a:srgbClr val="134F5C"/>
                </a:solidFill>
                <a:latin typeface="Maven Pro SemiBold"/>
                <a:ea typeface="Maven Pro SemiBold"/>
                <a:cs typeface="Maven Pro SemiBold"/>
                <a:sym typeface="Maven Pro SemiBold"/>
              </a:rPr>
              <a:t>Federal university Dutse</a:t>
            </a:r>
            <a:endParaRPr>
              <a:solidFill>
                <a:srgbClr val="134F5C"/>
              </a:solidFill>
              <a:latin typeface="Maven Pro SemiBold"/>
              <a:ea typeface="Maven Pro SemiBold"/>
              <a:cs typeface="Maven Pro SemiBold"/>
              <a:sym typeface="Maven Pro SemiBold"/>
            </a:endParaRPr>
          </a:p>
        </p:txBody>
      </p:sp>
      <p:sp>
        <p:nvSpPr>
          <p:cNvPr id="96" name="Google Shape;96;g2b215770884_0_7"/>
          <p:cNvSpPr txBox="1"/>
          <p:nvPr/>
        </p:nvSpPr>
        <p:spPr>
          <a:xfrm>
            <a:off x="6096000" y="1695250"/>
            <a:ext cx="229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rPr>
              <a:t>week_three</a:t>
            </a:r>
            <a:endParaRPr b="1" sz="24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b215770884_0_401"/>
          <p:cNvPicPr preferRelativeResize="0"/>
          <p:nvPr/>
        </p:nvPicPr>
        <p:blipFill>
          <a:blip r:embed="rId3">
            <a:alphaModFix/>
          </a:blip>
          <a:stretch>
            <a:fillRect/>
          </a:stretch>
        </p:blipFill>
        <p:spPr>
          <a:xfrm>
            <a:off x="304800" y="457200"/>
            <a:ext cx="11050500" cy="640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b215770884_0_433"/>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latin typeface="Spectral SemiBold"/>
                <a:ea typeface="Spectral SemiBold"/>
                <a:cs typeface="Spectral SemiBold"/>
                <a:sym typeface="Spectral SemiBold"/>
              </a:rPr>
              <a:t>Reflect</a:t>
            </a:r>
            <a:endParaRPr>
              <a:solidFill>
                <a:schemeClr val="accent1"/>
              </a:solidFill>
              <a:latin typeface="Spectral SemiBold"/>
              <a:ea typeface="Spectral SemiBold"/>
              <a:cs typeface="Spectral SemiBold"/>
              <a:sym typeface="Spectral SemiBold"/>
            </a:endParaRPr>
          </a:p>
        </p:txBody>
      </p:sp>
      <p:sp>
        <p:nvSpPr>
          <p:cNvPr id="171" name="Google Shape;171;g2b215770884_0_433"/>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600"/>
              <a:buFont typeface="Spectral SemiBold"/>
              <a:buAutoNum type="arabicPeriod"/>
            </a:pPr>
            <a:r>
              <a:rPr lang="en-GB">
                <a:solidFill>
                  <a:schemeClr val="dk1"/>
                </a:solidFill>
                <a:latin typeface="Spectral SemiBold"/>
                <a:ea typeface="Spectral SemiBold"/>
                <a:cs typeface="Spectral SemiBold"/>
                <a:sym typeface="Spectral SemiBold"/>
              </a:rPr>
              <a:t>What are the inputs to the following</a:t>
            </a:r>
            <a:endParaRPr>
              <a:solidFill>
                <a:schemeClr val="dk1"/>
              </a:solidFill>
              <a:latin typeface="Spectral SemiBold"/>
              <a:ea typeface="Spectral SemiBold"/>
              <a:cs typeface="Spectral SemiBold"/>
              <a:sym typeface="Spectral SemiBold"/>
            </a:endParaRPr>
          </a:p>
          <a:p>
            <a:pPr indent="-342900" lvl="1" marL="800100" rtl="0" algn="l">
              <a:lnSpc>
                <a:spcPct val="100000"/>
              </a:lnSpc>
              <a:spcBef>
                <a:spcPts val="1000"/>
              </a:spcBef>
              <a:spcAft>
                <a:spcPts val="0"/>
              </a:spcAft>
              <a:buClr>
                <a:schemeClr val="dk1"/>
              </a:buClr>
              <a:buSzPts val="1400"/>
              <a:buFont typeface="Spectral SemiBold"/>
              <a:buAutoNum type="alphaLcPeriod"/>
            </a:pPr>
            <a:r>
              <a:rPr lang="en-GB">
                <a:solidFill>
                  <a:schemeClr val="dk1"/>
                </a:solidFill>
                <a:latin typeface="Spectral SemiBold"/>
                <a:ea typeface="Spectral SemiBold"/>
                <a:cs typeface="Spectral SemiBold"/>
                <a:sym typeface="Spectral SemiBold"/>
              </a:rPr>
              <a:t>Classical/Traditional Programming</a:t>
            </a:r>
            <a:endParaRPr>
              <a:solidFill>
                <a:schemeClr val="dk1"/>
              </a:solidFill>
              <a:latin typeface="Spectral SemiBold"/>
              <a:ea typeface="Spectral SemiBold"/>
              <a:cs typeface="Spectral SemiBold"/>
              <a:sym typeface="Spectral SemiBold"/>
            </a:endParaRPr>
          </a:p>
          <a:p>
            <a:pPr indent="-342900" lvl="1" marL="800100" rtl="0" algn="l">
              <a:lnSpc>
                <a:spcPct val="100000"/>
              </a:lnSpc>
              <a:spcBef>
                <a:spcPts val="1000"/>
              </a:spcBef>
              <a:spcAft>
                <a:spcPts val="0"/>
              </a:spcAft>
              <a:buClr>
                <a:schemeClr val="dk1"/>
              </a:buClr>
              <a:buSzPts val="1400"/>
              <a:buFont typeface="Spectral SemiBold"/>
              <a:buAutoNum type="alphaLcPeriod"/>
            </a:pPr>
            <a:r>
              <a:rPr lang="en-GB">
                <a:solidFill>
                  <a:schemeClr val="dk1"/>
                </a:solidFill>
                <a:latin typeface="Spectral SemiBold"/>
                <a:ea typeface="Spectral SemiBold"/>
                <a:cs typeface="Spectral SemiBold"/>
                <a:sym typeface="Spectral SemiBold"/>
              </a:rPr>
              <a:t>Machine Learning</a:t>
            </a:r>
            <a:endParaRPr>
              <a:solidFill>
                <a:schemeClr val="dk1"/>
              </a:solidFill>
              <a:latin typeface="Spectral SemiBold"/>
              <a:ea typeface="Spectral SemiBold"/>
              <a:cs typeface="Spectral SemiBold"/>
              <a:sym typeface="Spectral SemiBold"/>
            </a:endParaRPr>
          </a:p>
          <a:p>
            <a:pPr indent="-342900" lvl="0" marL="342900" rtl="0" algn="l">
              <a:lnSpc>
                <a:spcPct val="100000"/>
              </a:lnSpc>
              <a:spcBef>
                <a:spcPts val="1000"/>
              </a:spcBef>
              <a:spcAft>
                <a:spcPts val="0"/>
              </a:spcAft>
              <a:buClr>
                <a:schemeClr val="dk1"/>
              </a:buClr>
              <a:buSzPts val="1600"/>
              <a:buFont typeface="Spectral SemiBold"/>
              <a:buAutoNum type="arabicPeriod"/>
            </a:pPr>
            <a:r>
              <a:rPr lang="en-GB">
                <a:solidFill>
                  <a:schemeClr val="dk1"/>
                </a:solidFill>
                <a:latin typeface="Spectral SemiBold"/>
                <a:ea typeface="Spectral SemiBold"/>
                <a:cs typeface="Spectral SemiBold"/>
                <a:sym typeface="Spectral SemiBold"/>
              </a:rPr>
              <a:t>What is similar and what is different in (a) and (b) above</a:t>
            </a:r>
            <a:endParaRPr>
              <a:solidFill>
                <a:schemeClr val="dk1"/>
              </a:solidFill>
              <a:latin typeface="Spectral SemiBold"/>
              <a:ea typeface="Spectral SemiBold"/>
              <a:cs typeface="Spectral SemiBold"/>
              <a:sym typeface="Spectral SemiBold"/>
            </a:endParaRPr>
          </a:p>
        </p:txBody>
      </p:sp>
      <p:sp>
        <p:nvSpPr>
          <p:cNvPr id="172" name="Google Shape;172;g2b215770884_0_43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b215770884_0_443"/>
          <p:cNvSpPr txBox="1"/>
          <p:nvPr>
            <p:ph idx="4294967295" type="title"/>
          </p:nvPr>
        </p:nvSpPr>
        <p:spPr>
          <a:xfrm>
            <a:off x="444500" y="161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Spectral"/>
                <a:ea typeface="Spectral"/>
                <a:cs typeface="Spectral"/>
                <a:sym typeface="Spectral"/>
              </a:rPr>
              <a:t>Machine Learning Algorithm and Model</a:t>
            </a:r>
            <a:endParaRPr b="1">
              <a:solidFill>
                <a:schemeClr val="accent1"/>
              </a:solidFill>
              <a:latin typeface="Spectral"/>
              <a:ea typeface="Spectral"/>
              <a:cs typeface="Spectral"/>
              <a:sym typeface="Spectral"/>
            </a:endParaRPr>
          </a:p>
        </p:txBody>
      </p:sp>
      <p:sp>
        <p:nvSpPr>
          <p:cNvPr id="179" name="Google Shape;179;g2b215770884_0_443"/>
          <p:cNvSpPr txBox="1"/>
          <p:nvPr>
            <p:ph idx="4294967295" type="body"/>
          </p:nvPr>
        </p:nvSpPr>
        <p:spPr>
          <a:xfrm>
            <a:off x="444500" y="787175"/>
            <a:ext cx="10931700" cy="6003600"/>
          </a:xfrm>
          <a:prstGeom prst="rect">
            <a:avLst/>
          </a:prstGeom>
          <a:noFill/>
          <a:ln>
            <a:noFill/>
          </a:ln>
        </p:spPr>
        <p:txBody>
          <a:bodyPr anchorCtr="0" anchor="t" bIns="45700" lIns="91425" spcFirstLastPara="1" rIns="91425" wrap="square" tIns="45700">
            <a:noAutofit/>
          </a:bodyPr>
          <a:lstStyle/>
          <a:p>
            <a:pPr indent="-228600" lvl="0" marL="228600" rtl="0" algn="just">
              <a:lnSpc>
                <a:spcPct val="100000"/>
              </a:lnSpc>
              <a:spcBef>
                <a:spcPts val="0"/>
              </a:spcBef>
              <a:spcAft>
                <a:spcPts val="0"/>
              </a:spcAft>
              <a:buClr>
                <a:schemeClr val="dk1"/>
              </a:buClr>
              <a:buSzPts val="1600"/>
              <a:buFont typeface="Spectral"/>
              <a:buChar char="●"/>
            </a:pPr>
            <a:r>
              <a:rPr lang="en-GB">
                <a:solidFill>
                  <a:schemeClr val="dk1"/>
                </a:solidFill>
                <a:latin typeface="Spectral"/>
                <a:ea typeface="Spectral"/>
                <a:cs typeface="Spectral"/>
                <a:sym typeface="Spectral"/>
              </a:rPr>
              <a:t>ML algorithms and models are closely related concepts, but they served different roles.</a:t>
            </a:r>
            <a:endParaRPr>
              <a:solidFill>
                <a:schemeClr val="dk1"/>
              </a:solidFill>
              <a:latin typeface="Spectral"/>
              <a:ea typeface="Spectral"/>
              <a:cs typeface="Spectral"/>
              <a:sym typeface="Spectral"/>
            </a:endParaRPr>
          </a:p>
          <a:p>
            <a:pPr indent="-228600" lvl="0" marL="228600" rtl="0" algn="just">
              <a:lnSpc>
                <a:spcPct val="100000"/>
              </a:lnSpc>
              <a:spcBef>
                <a:spcPts val="1000"/>
              </a:spcBef>
              <a:spcAft>
                <a:spcPts val="0"/>
              </a:spcAft>
              <a:buClr>
                <a:schemeClr val="dk1"/>
              </a:buClr>
              <a:buSzPts val="1600"/>
              <a:buFont typeface="Spectral"/>
              <a:buChar char="●"/>
            </a:pPr>
            <a:r>
              <a:rPr lang="en-GB">
                <a:solidFill>
                  <a:schemeClr val="dk1"/>
                </a:solidFill>
                <a:latin typeface="Spectral"/>
                <a:ea typeface="Spectral"/>
                <a:cs typeface="Spectral"/>
                <a:sym typeface="Spectral"/>
              </a:rPr>
              <a:t>ML Algorithms</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Instructions that guide the learning process in machine learning.</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Set of the mathematical and statistical techniques that are used to learn patterns, relationships, or rules.</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Define the way a model learns from data. </a:t>
            </a:r>
            <a:endParaRPr>
              <a:solidFill>
                <a:schemeClr val="dk1"/>
              </a:solidFill>
              <a:latin typeface="Spectral"/>
              <a:ea typeface="Spectral"/>
              <a:cs typeface="Spectral"/>
              <a:sym typeface="Spectral"/>
            </a:endParaRPr>
          </a:p>
          <a:p>
            <a:pPr indent="-228600" lvl="0" marL="228600" rtl="0" algn="just">
              <a:lnSpc>
                <a:spcPct val="100000"/>
              </a:lnSpc>
              <a:spcBef>
                <a:spcPts val="1000"/>
              </a:spcBef>
              <a:spcAft>
                <a:spcPts val="0"/>
              </a:spcAft>
              <a:buClr>
                <a:schemeClr val="dk1"/>
              </a:buClr>
              <a:buSzPts val="1600"/>
              <a:buFont typeface="Spectral"/>
              <a:buChar char="●"/>
            </a:pPr>
            <a:r>
              <a:rPr lang="en-GB">
                <a:solidFill>
                  <a:schemeClr val="dk1"/>
                </a:solidFill>
                <a:latin typeface="Spectral"/>
                <a:ea typeface="Spectral"/>
                <a:cs typeface="Spectral"/>
                <a:sym typeface="Spectral"/>
              </a:rPr>
              <a:t>ML Models</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Are tangible outcomes of applying machine learning algorithms to data.</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Consists of a set of a learned parameters, which have been optimized to fit the data and make accurate predictions. </a:t>
            </a:r>
            <a:endParaRPr>
              <a:solidFill>
                <a:schemeClr val="dk1"/>
              </a:solidFill>
              <a:latin typeface="Spectral"/>
              <a:ea typeface="Spectral"/>
              <a:cs typeface="Spectral"/>
              <a:sym typeface="Spectral"/>
            </a:endParaRPr>
          </a:p>
          <a:p>
            <a:pPr indent="-228600" lvl="0" marL="228600" rtl="0" algn="just">
              <a:lnSpc>
                <a:spcPct val="100000"/>
              </a:lnSpc>
              <a:spcBef>
                <a:spcPts val="1000"/>
              </a:spcBef>
              <a:spcAft>
                <a:spcPts val="0"/>
              </a:spcAft>
              <a:buClr>
                <a:schemeClr val="dk1"/>
              </a:buClr>
              <a:buSzPts val="1600"/>
              <a:buFont typeface="Spectral"/>
              <a:buChar char="●"/>
            </a:pPr>
            <a:r>
              <a:rPr lang="en-GB">
                <a:solidFill>
                  <a:schemeClr val="dk1"/>
                </a:solidFill>
                <a:latin typeface="Spectral"/>
                <a:ea typeface="Spectral"/>
                <a:cs typeface="Spectral"/>
                <a:sym typeface="Spectral"/>
              </a:rPr>
              <a:t>Example, </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consider the linear function y = mx + c as an algorithm, </a:t>
            </a:r>
            <a:endParaRPr>
              <a:solidFill>
                <a:schemeClr val="dk1"/>
              </a:solidFill>
              <a:latin typeface="Spectral"/>
              <a:ea typeface="Spectral"/>
              <a:cs typeface="Spectral"/>
              <a:sym typeface="Spectral"/>
            </a:endParaRPr>
          </a:p>
          <a:p>
            <a:pPr indent="-228600" lvl="1" marL="685800" rtl="0" algn="just">
              <a:lnSpc>
                <a:spcPct val="100000"/>
              </a:lnSpc>
              <a:spcBef>
                <a:spcPts val="1000"/>
              </a:spcBef>
              <a:spcAft>
                <a:spcPts val="0"/>
              </a:spcAft>
              <a:buClr>
                <a:schemeClr val="dk1"/>
              </a:buClr>
              <a:buSzPts val="1400"/>
              <a:buFont typeface="Spectral"/>
              <a:buChar char="○"/>
            </a:pPr>
            <a:r>
              <a:rPr lang="en-GB">
                <a:solidFill>
                  <a:schemeClr val="dk1"/>
                </a:solidFill>
                <a:latin typeface="Spectral"/>
                <a:ea typeface="Spectral"/>
                <a:cs typeface="Spectral"/>
                <a:sym typeface="Spectral"/>
              </a:rPr>
              <a:t>therefore any relationship derived based on that function can be seen a model of that function, e.g. y = 2x + 1 	</a:t>
            </a:r>
            <a:endParaRPr>
              <a:solidFill>
                <a:schemeClr val="dk1"/>
              </a:solidFill>
              <a:latin typeface="Spectral"/>
              <a:ea typeface="Spectral"/>
              <a:cs typeface="Spectral"/>
              <a:sym typeface="Spectral"/>
            </a:endParaRPr>
          </a:p>
        </p:txBody>
      </p:sp>
      <p:sp>
        <p:nvSpPr>
          <p:cNvPr id="180" name="Google Shape;180;g2b215770884_0_44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a:ea typeface="Spectral"/>
                <a:cs typeface="Spectral"/>
                <a:sym typeface="Spectral"/>
              </a:rPr>
              <a:t>‹#›</a:t>
            </a:fld>
            <a:endParaRPr>
              <a:solidFill>
                <a:schemeClr val="dk1"/>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b215770884_0_453"/>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rPr>
              <a:t>Reflect</a:t>
            </a:r>
            <a:endParaRPr>
              <a:solidFill>
                <a:schemeClr val="accent1"/>
              </a:solidFill>
            </a:endParaRPr>
          </a:p>
        </p:txBody>
      </p:sp>
      <p:sp>
        <p:nvSpPr>
          <p:cNvPr id="187" name="Google Shape;187;g2b215770884_0_453"/>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Font typeface="Trebuchet MS"/>
              <a:buAutoNum type="arabicPeriod"/>
            </a:pPr>
            <a:r>
              <a:rPr b="1" lang="en-GB"/>
              <a:t>All ML models are ML algorithms, True or False, Why</a:t>
            </a:r>
            <a:endParaRPr/>
          </a:p>
          <a:p>
            <a:pPr indent="-342900" lvl="0" marL="342900" rtl="0" algn="l">
              <a:lnSpc>
                <a:spcPct val="100000"/>
              </a:lnSpc>
              <a:spcBef>
                <a:spcPts val="1000"/>
              </a:spcBef>
              <a:spcAft>
                <a:spcPts val="0"/>
              </a:spcAft>
              <a:buSzPts val="1600"/>
              <a:buFont typeface="Trebuchet MS"/>
              <a:buAutoNum type="arabicPeriod"/>
            </a:pPr>
            <a:r>
              <a:rPr b="1" lang="en-GB"/>
              <a:t>Can algorithm be derived from model? why</a:t>
            </a:r>
            <a:endParaRPr/>
          </a:p>
          <a:p>
            <a:pPr indent="-342900" lvl="0" marL="342900" rtl="0" algn="l">
              <a:lnSpc>
                <a:spcPct val="100000"/>
              </a:lnSpc>
              <a:spcBef>
                <a:spcPts val="1000"/>
              </a:spcBef>
              <a:spcAft>
                <a:spcPts val="0"/>
              </a:spcAft>
              <a:buSzPts val="1600"/>
              <a:buFont typeface="Trebuchet MS"/>
              <a:buAutoNum type="arabicPeriod"/>
            </a:pPr>
            <a:r>
              <a:rPr b="1" lang="en-GB"/>
              <a:t>How many models can we have from an algorithm?</a:t>
            </a:r>
            <a:endParaRPr b="1"/>
          </a:p>
        </p:txBody>
      </p:sp>
      <p:sp>
        <p:nvSpPr>
          <p:cNvPr id="188" name="Google Shape;188;g2b215770884_0_45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b215770884_0_463"/>
          <p:cNvPicPr preferRelativeResize="0"/>
          <p:nvPr/>
        </p:nvPicPr>
        <p:blipFill>
          <a:blip r:embed="rId3">
            <a:alphaModFix/>
          </a:blip>
          <a:stretch>
            <a:fillRect/>
          </a:stretch>
        </p:blipFill>
        <p:spPr>
          <a:xfrm>
            <a:off x="3890950" y="506150"/>
            <a:ext cx="8154350" cy="5770750"/>
          </a:xfrm>
          <a:prstGeom prst="rect">
            <a:avLst/>
          </a:prstGeom>
          <a:noFill/>
          <a:ln>
            <a:noFill/>
          </a:ln>
        </p:spPr>
      </p:pic>
      <p:sp>
        <p:nvSpPr>
          <p:cNvPr id="195" name="Google Shape;195;g2b215770884_0_463"/>
          <p:cNvSpPr txBox="1"/>
          <p:nvPr/>
        </p:nvSpPr>
        <p:spPr>
          <a:xfrm>
            <a:off x="-52650" y="2255475"/>
            <a:ext cx="34101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100">
                <a:solidFill>
                  <a:schemeClr val="accent1"/>
                </a:solidFill>
                <a:latin typeface="Pacifico"/>
                <a:ea typeface="Pacifico"/>
                <a:cs typeface="Pacifico"/>
                <a:sym typeface="Pacifico"/>
              </a:rPr>
              <a:t>Types of datasets</a:t>
            </a:r>
            <a:endParaRPr sz="4100">
              <a:solidFill>
                <a:schemeClr val="accent1"/>
              </a:solidFill>
              <a:latin typeface="Pacifico"/>
              <a:ea typeface="Pacifico"/>
              <a:cs typeface="Pacifico"/>
              <a:sym typeface="Pacifico"/>
            </a:endParaRPr>
          </a:p>
        </p:txBody>
      </p:sp>
      <p:sp>
        <p:nvSpPr>
          <p:cNvPr id="196" name="Google Shape;196;g2b215770884_0_463"/>
          <p:cNvSpPr txBox="1"/>
          <p:nvPr/>
        </p:nvSpPr>
        <p:spPr>
          <a:xfrm>
            <a:off x="152400" y="3593775"/>
            <a:ext cx="3000000" cy="805500"/>
          </a:xfrm>
          <a:prstGeom prst="rect">
            <a:avLst/>
          </a:prstGeom>
          <a:noFill/>
          <a:ln>
            <a:noFill/>
          </a:ln>
        </p:spPr>
        <p:txBody>
          <a:bodyPr anchorCtr="0" anchor="t" bIns="91425" lIns="91425" spcFirstLastPara="1" rIns="91425" wrap="square" tIns="91425">
            <a:spAutoFit/>
          </a:bodyPr>
          <a:lstStyle/>
          <a:p>
            <a:pPr indent="-228600" lvl="0" marL="228600" rtl="0" algn="l">
              <a:spcBef>
                <a:spcPts val="0"/>
              </a:spcBef>
              <a:spcAft>
                <a:spcPts val="0"/>
              </a:spcAft>
              <a:buClr>
                <a:schemeClr val="dk1"/>
              </a:buClr>
              <a:buSzPts val="1600"/>
              <a:buChar char="●"/>
            </a:pPr>
            <a:r>
              <a:rPr lang="en-GB" sz="1600">
                <a:solidFill>
                  <a:schemeClr val="dk1"/>
                </a:solidFill>
              </a:rPr>
              <a:t>Labelled Dataset</a:t>
            </a:r>
            <a:endParaRPr sz="1600">
              <a:solidFill>
                <a:schemeClr val="dk1"/>
              </a:solidFill>
            </a:endParaRPr>
          </a:p>
          <a:p>
            <a:pPr indent="-228600" lvl="0" marL="228600" rtl="0" algn="l">
              <a:spcBef>
                <a:spcPts val="1000"/>
              </a:spcBef>
              <a:spcAft>
                <a:spcPts val="0"/>
              </a:spcAft>
              <a:buClr>
                <a:schemeClr val="dk1"/>
              </a:buClr>
              <a:buSzPts val="1600"/>
              <a:buChar char="●"/>
            </a:pPr>
            <a:r>
              <a:rPr lang="en-GB" sz="1600">
                <a:solidFill>
                  <a:schemeClr val="dk1"/>
                </a:solidFill>
              </a:rPr>
              <a:t>Unlabelled Dataset</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b215770884_0_474"/>
          <p:cNvPicPr preferRelativeResize="0"/>
          <p:nvPr/>
        </p:nvPicPr>
        <p:blipFill rotWithShape="1">
          <a:blip r:embed="rId3">
            <a:alphaModFix/>
          </a:blip>
          <a:srcRect b="0" l="0" r="0" t="0"/>
          <a:stretch/>
        </p:blipFill>
        <p:spPr>
          <a:xfrm>
            <a:off x="2202152" y="746717"/>
            <a:ext cx="7787705" cy="4247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b215770884_0_482"/>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solidFill>
                  <a:schemeClr val="accent1"/>
                </a:solidFill>
              </a:rPr>
              <a:t>Labeled Dataset</a:t>
            </a:r>
            <a:endParaRPr>
              <a:solidFill>
                <a:schemeClr val="accent1"/>
              </a:solidFill>
            </a:endParaRPr>
          </a:p>
        </p:txBody>
      </p:sp>
      <p:sp>
        <p:nvSpPr>
          <p:cNvPr id="209" name="Google Shape;209;g2b215770884_0_482"/>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10" name="Google Shape;210;g2b215770884_0_482"/>
          <p:cNvPicPr preferRelativeResize="0"/>
          <p:nvPr/>
        </p:nvPicPr>
        <p:blipFill rotWithShape="1">
          <a:blip r:embed="rId3">
            <a:alphaModFix/>
          </a:blip>
          <a:srcRect b="0" l="0" r="0" t="0"/>
          <a:stretch/>
        </p:blipFill>
        <p:spPr>
          <a:xfrm>
            <a:off x="1729047" y="1706116"/>
            <a:ext cx="8477271" cy="480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b215770884_0_492"/>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solidFill>
                  <a:schemeClr val="accent1"/>
                </a:solidFill>
              </a:rPr>
              <a:t>Unlabeled Dataset</a:t>
            </a:r>
            <a:endParaRPr>
              <a:solidFill>
                <a:schemeClr val="accent1"/>
              </a:solidFill>
            </a:endParaRPr>
          </a:p>
        </p:txBody>
      </p:sp>
      <p:sp>
        <p:nvSpPr>
          <p:cNvPr id="217" name="Google Shape;217;g2b215770884_0_492"/>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18" name="Google Shape;218;g2b215770884_0_492"/>
          <p:cNvPicPr preferRelativeResize="0"/>
          <p:nvPr/>
        </p:nvPicPr>
        <p:blipFill rotWithShape="1">
          <a:blip r:embed="rId3">
            <a:alphaModFix/>
          </a:blip>
          <a:srcRect b="0" l="0" r="0" t="0"/>
          <a:stretch/>
        </p:blipFill>
        <p:spPr>
          <a:xfrm>
            <a:off x="1407786" y="1507854"/>
            <a:ext cx="7985751" cy="44660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b215770884_0_502"/>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t>Reflect</a:t>
            </a:r>
            <a:endParaRPr/>
          </a:p>
        </p:txBody>
      </p:sp>
      <p:sp>
        <p:nvSpPr>
          <p:cNvPr id="225" name="Google Shape;225;g2b215770884_0_502"/>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Font typeface="Trebuchet MS"/>
              <a:buAutoNum type="arabicPeriod"/>
            </a:pPr>
            <a:r>
              <a:rPr b="1" lang="en-GB"/>
              <a:t>Is this labeled or unlabeled data?</a:t>
            </a:r>
            <a:endParaRPr b="1"/>
          </a:p>
        </p:txBody>
      </p:sp>
      <p:sp>
        <p:nvSpPr>
          <p:cNvPr id="226" name="Google Shape;226;g2b215770884_0_502"/>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27" name="Google Shape;227;g2b215770884_0_502"/>
          <p:cNvPicPr preferRelativeResize="0"/>
          <p:nvPr/>
        </p:nvPicPr>
        <p:blipFill rotWithShape="1">
          <a:blip r:embed="rId3">
            <a:alphaModFix/>
          </a:blip>
          <a:srcRect b="0" l="0" r="0" t="0"/>
          <a:stretch/>
        </p:blipFill>
        <p:spPr>
          <a:xfrm>
            <a:off x="1349353" y="2231870"/>
            <a:ext cx="7458472" cy="4204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b215770884_0_513"/>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t>Reflect</a:t>
            </a:r>
            <a:endParaRPr/>
          </a:p>
        </p:txBody>
      </p:sp>
      <p:sp>
        <p:nvSpPr>
          <p:cNvPr id="234" name="Google Shape;234;g2b215770884_0_513"/>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Font typeface="Trebuchet MS"/>
              <a:buAutoNum type="arabicPeriod"/>
            </a:pPr>
            <a:r>
              <a:rPr b="1" lang="en-GB"/>
              <a:t>Is this labeled or unlabeled data?</a:t>
            </a:r>
            <a:endParaRPr b="1"/>
          </a:p>
        </p:txBody>
      </p:sp>
      <p:sp>
        <p:nvSpPr>
          <p:cNvPr id="235" name="Google Shape;235;g2b215770884_0_51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36" name="Google Shape;236;g2b215770884_0_513"/>
          <p:cNvPicPr preferRelativeResize="0"/>
          <p:nvPr/>
        </p:nvPicPr>
        <p:blipFill rotWithShape="1">
          <a:blip r:embed="rId3">
            <a:alphaModFix/>
          </a:blip>
          <a:srcRect b="0" l="0" r="0" t="0"/>
          <a:stretch/>
        </p:blipFill>
        <p:spPr>
          <a:xfrm>
            <a:off x="1695796" y="2139026"/>
            <a:ext cx="7259945" cy="40808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215770884_0_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pic>
        <p:nvPicPr>
          <p:cNvPr id="103" name="Google Shape;103;g2b215770884_0_97"/>
          <p:cNvPicPr preferRelativeResize="0"/>
          <p:nvPr/>
        </p:nvPicPr>
        <p:blipFill>
          <a:blip r:embed="rId3">
            <a:alphaModFix/>
          </a:blip>
          <a:stretch>
            <a:fillRect/>
          </a:stretch>
        </p:blipFill>
        <p:spPr>
          <a:xfrm>
            <a:off x="89675" y="324000"/>
            <a:ext cx="5892075" cy="6220375"/>
          </a:xfrm>
          <a:prstGeom prst="rect">
            <a:avLst/>
          </a:prstGeom>
          <a:noFill/>
          <a:ln>
            <a:noFill/>
          </a:ln>
        </p:spPr>
      </p:pic>
      <p:sp>
        <p:nvSpPr>
          <p:cNvPr id="104" name="Google Shape;104;g2b215770884_0_97"/>
          <p:cNvSpPr txBox="1"/>
          <p:nvPr/>
        </p:nvSpPr>
        <p:spPr>
          <a:xfrm>
            <a:off x="6558350" y="1467925"/>
            <a:ext cx="5436000" cy="3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200">
                <a:solidFill>
                  <a:schemeClr val="dk2"/>
                </a:solidFill>
                <a:latin typeface="Pacifico"/>
                <a:ea typeface="Pacifico"/>
                <a:cs typeface="Pacifico"/>
                <a:sym typeface="Pacifico"/>
              </a:rPr>
              <a:t>What is Machine learning? </a:t>
            </a:r>
            <a:endParaRPr sz="7200">
              <a:solidFill>
                <a:schemeClr val="dk2"/>
              </a:solidFill>
              <a:latin typeface="Pacifico"/>
              <a:ea typeface="Pacifico"/>
              <a:cs typeface="Pacifico"/>
              <a:sym typeface="Pacific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b215770884_0_524"/>
          <p:cNvSpPr txBox="1"/>
          <p:nvPr>
            <p:ph idx="4294967295" type="title"/>
          </p:nvPr>
        </p:nvSpPr>
        <p:spPr>
          <a:xfrm>
            <a:off x="0" y="7225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Machine Learning Task</a:t>
            </a:r>
            <a:endParaRPr b="1">
              <a:solidFill>
                <a:schemeClr val="accent1"/>
              </a:solidFill>
            </a:endParaRPr>
          </a:p>
        </p:txBody>
      </p:sp>
      <p:sp>
        <p:nvSpPr>
          <p:cNvPr id="243" name="Google Shape;243;g2b215770884_0_524"/>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44" name="Google Shape;244;g2b215770884_0_524"/>
          <p:cNvPicPr preferRelativeResize="0"/>
          <p:nvPr/>
        </p:nvPicPr>
        <p:blipFill>
          <a:blip r:embed="rId3">
            <a:alphaModFix/>
          </a:blip>
          <a:stretch>
            <a:fillRect/>
          </a:stretch>
        </p:blipFill>
        <p:spPr>
          <a:xfrm>
            <a:off x="152400" y="829450"/>
            <a:ext cx="11641975" cy="587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b215770884_0_536"/>
          <p:cNvSpPr txBox="1"/>
          <p:nvPr>
            <p:ph idx="4294967295" type="title"/>
          </p:nvPr>
        </p:nvSpPr>
        <p:spPr>
          <a:xfrm>
            <a:off x="444500" y="161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Machine Learning Task</a:t>
            </a:r>
            <a:endParaRPr b="1">
              <a:solidFill>
                <a:schemeClr val="accent1"/>
              </a:solidFill>
            </a:endParaRPr>
          </a:p>
        </p:txBody>
      </p:sp>
      <p:sp>
        <p:nvSpPr>
          <p:cNvPr id="251" name="Google Shape;251;g2b215770884_0_536"/>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52" name="Google Shape;252;g2b215770884_0_536"/>
          <p:cNvPicPr preferRelativeResize="0"/>
          <p:nvPr/>
        </p:nvPicPr>
        <p:blipFill>
          <a:blip r:embed="rId3">
            <a:alphaModFix/>
          </a:blip>
          <a:stretch>
            <a:fillRect/>
          </a:stretch>
        </p:blipFill>
        <p:spPr>
          <a:xfrm>
            <a:off x="152400" y="1230850"/>
            <a:ext cx="11621074" cy="512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b215770884_0_546"/>
          <p:cNvSpPr txBox="1"/>
          <p:nvPr>
            <p:ph idx="4294967295" type="title"/>
          </p:nvPr>
        </p:nvSpPr>
        <p:spPr>
          <a:xfrm>
            <a:off x="444500" y="857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latin typeface="Spectral SemiBold"/>
                <a:ea typeface="Spectral SemiBold"/>
                <a:cs typeface="Spectral SemiBold"/>
                <a:sym typeface="Spectral SemiBold"/>
              </a:rPr>
              <a:t>Supervised ML</a:t>
            </a:r>
            <a:endParaRPr>
              <a:solidFill>
                <a:schemeClr val="accent1"/>
              </a:solidFill>
              <a:latin typeface="Spectral SemiBold"/>
              <a:ea typeface="Spectral SemiBold"/>
              <a:cs typeface="Spectral SemiBold"/>
              <a:sym typeface="Spectral SemiBold"/>
            </a:endParaRPr>
          </a:p>
        </p:txBody>
      </p:sp>
      <p:sp>
        <p:nvSpPr>
          <p:cNvPr id="259" name="Google Shape;259;g2b215770884_0_546"/>
          <p:cNvSpPr txBox="1"/>
          <p:nvPr>
            <p:ph idx="4294967295" type="body"/>
          </p:nvPr>
        </p:nvSpPr>
        <p:spPr>
          <a:xfrm>
            <a:off x="444500" y="1217025"/>
            <a:ext cx="9969900" cy="58335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Let's talk about the datasets that have both input and target variables (labelled data).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ranging from predicting a person's survival rate in Titanic Dataset, where Survival Rate is already given,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to predicting the House Price according to house characteristics where the house prices are provided.</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The algorithms that work on such datasets are known as Supervised Learning Algorithms.</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It is called supervised learning because the process of an algorithm learning from the training dataset can be thought of as a teacher supervising the learning process.</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Types of Supervised Learning Algorithms</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Classification</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Regression </a:t>
            </a:r>
            <a:endParaRPr>
              <a:solidFill>
                <a:schemeClr val="dk1"/>
              </a:solidFill>
              <a:latin typeface="Spectral SemiBold"/>
              <a:ea typeface="Spectral SemiBold"/>
              <a:cs typeface="Spectral SemiBold"/>
              <a:sym typeface="Spectral SemiBold"/>
            </a:endParaRPr>
          </a:p>
        </p:txBody>
      </p:sp>
      <p:sp>
        <p:nvSpPr>
          <p:cNvPr id="260" name="Google Shape;260;g2b215770884_0_546"/>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b215770884_0_556"/>
          <p:cNvSpPr txBox="1"/>
          <p:nvPr/>
        </p:nvSpPr>
        <p:spPr>
          <a:xfrm>
            <a:off x="172025" y="2171700"/>
            <a:ext cx="5538000" cy="25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1F1F1F"/>
                </a:solidFill>
                <a:highlight>
                  <a:srgbClr val="FFFFFF"/>
                </a:highlight>
                <a:latin typeface="Spectral"/>
                <a:ea typeface="Spectral"/>
                <a:cs typeface="Spectral"/>
                <a:sym typeface="Spectral"/>
              </a:rPr>
              <a:t>What should I consider before choosing between a regression and a classification model?</a:t>
            </a:r>
            <a:endParaRPr b="1" sz="4300">
              <a:solidFill>
                <a:schemeClr val="dk1"/>
              </a:solidFill>
              <a:latin typeface="Spectral"/>
              <a:ea typeface="Spectral"/>
              <a:cs typeface="Spectral"/>
              <a:sym typeface="Spectral"/>
            </a:endParaRPr>
          </a:p>
        </p:txBody>
      </p:sp>
      <p:pic>
        <p:nvPicPr>
          <p:cNvPr id="267" name="Google Shape;267;g2b215770884_0_556"/>
          <p:cNvPicPr preferRelativeResize="0"/>
          <p:nvPr/>
        </p:nvPicPr>
        <p:blipFill>
          <a:blip r:embed="rId3">
            <a:alphaModFix/>
          </a:blip>
          <a:stretch>
            <a:fillRect/>
          </a:stretch>
        </p:blipFill>
        <p:spPr>
          <a:xfrm>
            <a:off x="6399975" y="589775"/>
            <a:ext cx="5441325" cy="566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b215770884_0_566"/>
          <p:cNvSpPr txBox="1"/>
          <p:nvPr/>
        </p:nvSpPr>
        <p:spPr>
          <a:xfrm>
            <a:off x="190125" y="246250"/>
            <a:ext cx="11708700" cy="639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lang="en-GB" sz="2000">
                <a:solidFill>
                  <a:srgbClr val="1F1F1F"/>
                </a:solidFill>
                <a:highlight>
                  <a:srgbClr val="FFFFFF"/>
                </a:highlight>
                <a:latin typeface="Times New Roman"/>
                <a:ea typeface="Times New Roman"/>
                <a:cs typeface="Times New Roman"/>
                <a:sym typeface="Times New Roman"/>
              </a:rPr>
              <a:t>1.</a:t>
            </a:r>
            <a:r>
              <a:rPr b="1" lang="en-GB" sz="2000">
                <a:solidFill>
                  <a:srgbClr val="1F1F1F"/>
                </a:solidFill>
                <a:highlight>
                  <a:srgbClr val="FFFFFF"/>
                </a:highlight>
                <a:latin typeface="Times New Roman"/>
                <a:ea typeface="Times New Roman"/>
                <a:cs typeface="Times New Roman"/>
                <a:sym typeface="Times New Roman"/>
              </a:rPr>
              <a:t> What is the target variable?</a:t>
            </a:r>
            <a:endParaRPr b="1"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180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Regression:</a:t>
            </a:r>
            <a:r>
              <a:rPr lang="en-GB" sz="2000">
                <a:solidFill>
                  <a:srgbClr val="1F1F1F"/>
                </a:solidFill>
                <a:highlight>
                  <a:srgbClr val="FFFFFF"/>
                </a:highlight>
                <a:latin typeface="Times New Roman"/>
                <a:ea typeface="Times New Roman"/>
                <a:cs typeface="Times New Roman"/>
                <a:sym typeface="Times New Roman"/>
              </a:rPr>
              <a:t> The target variable should be continuous, like temperature, house price, or stock market trends.</a:t>
            </a:r>
            <a:endParaRPr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Classification: </a:t>
            </a:r>
            <a:r>
              <a:rPr lang="en-GB" sz="2000">
                <a:solidFill>
                  <a:srgbClr val="1F1F1F"/>
                </a:solidFill>
                <a:highlight>
                  <a:srgbClr val="FFFFFF"/>
                </a:highlight>
                <a:latin typeface="Times New Roman"/>
                <a:ea typeface="Times New Roman"/>
                <a:cs typeface="Times New Roman"/>
                <a:sym typeface="Times New Roman"/>
              </a:rPr>
              <a:t>The target variable should be categorical, with distinct classes like spam/not spam, fraud/not fraud, or animal species.</a:t>
            </a:r>
            <a:endParaRPr sz="2000">
              <a:solidFill>
                <a:srgbClr val="1F1F1F"/>
              </a:solidFill>
              <a:highlight>
                <a:srgbClr val="FFFFFF"/>
              </a:highlight>
              <a:latin typeface="Times New Roman"/>
              <a:ea typeface="Times New Roman"/>
              <a:cs typeface="Times New Roman"/>
              <a:sym typeface="Times New Roman"/>
            </a:endParaRPr>
          </a:p>
          <a:p>
            <a:pPr indent="0" lvl="0" marL="0" rtl="0" algn="just">
              <a:lnSpc>
                <a:spcPct val="115000"/>
              </a:lnSpc>
              <a:spcBef>
                <a:spcPts val="1800"/>
              </a:spcBef>
              <a:spcAft>
                <a:spcPts val="0"/>
              </a:spcAft>
              <a:buNone/>
            </a:pPr>
            <a:r>
              <a:rPr lang="en-GB" sz="2000">
                <a:solidFill>
                  <a:srgbClr val="1F1F1F"/>
                </a:solidFill>
                <a:highlight>
                  <a:srgbClr val="FFFFFF"/>
                </a:highlight>
                <a:latin typeface="Times New Roman"/>
                <a:ea typeface="Times New Roman"/>
                <a:cs typeface="Times New Roman"/>
                <a:sym typeface="Times New Roman"/>
              </a:rPr>
              <a:t>2. </a:t>
            </a:r>
            <a:r>
              <a:rPr b="1" lang="en-GB" sz="2000">
                <a:solidFill>
                  <a:srgbClr val="1F1F1F"/>
                </a:solidFill>
                <a:highlight>
                  <a:srgbClr val="FFFFFF"/>
                </a:highlight>
                <a:latin typeface="Times New Roman"/>
                <a:ea typeface="Times New Roman"/>
                <a:cs typeface="Times New Roman"/>
                <a:sym typeface="Times New Roman"/>
              </a:rPr>
              <a:t>What is the goal of the model?</a:t>
            </a:r>
            <a:endParaRPr b="1"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180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Regression:</a:t>
            </a:r>
            <a:r>
              <a:rPr lang="en-GB" sz="2000">
                <a:solidFill>
                  <a:srgbClr val="1F1F1F"/>
                </a:solidFill>
                <a:highlight>
                  <a:srgbClr val="FFFFFF"/>
                </a:highlight>
                <a:latin typeface="Times New Roman"/>
                <a:ea typeface="Times New Roman"/>
                <a:cs typeface="Times New Roman"/>
                <a:sym typeface="Times New Roman"/>
              </a:rPr>
              <a:t> Do you want to predict a continuous value? How accurate do the predictions need to be?</a:t>
            </a:r>
            <a:endParaRPr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Classification: </a:t>
            </a:r>
            <a:r>
              <a:rPr lang="en-GB" sz="2000">
                <a:solidFill>
                  <a:srgbClr val="1F1F1F"/>
                </a:solidFill>
                <a:highlight>
                  <a:srgbClr val="FFFFFF"/>
                </a:highlight>
                <a:latin typeface="Times New Roman"/>
                <a:ea typeface="Times New Roman"/>
                <a:cs typeface="Times New Roman"/>
                <a:sym typeface="Times New Roman"/>
              </a:rPr>
              <a:t>Do you want to categorize data points into predefined classes? Are false positives or false negatives more critical to avoid?</a:t>
            </a:r>
            <a:endParaRPr sz="2000">
              <a:solidFill>
                <a:srgbClr val="1F1F1F"/>
              </a:solidFill>
              <a:highlight>
                <a:srgbClr val="FFFFFF"/>
              </a:highlight>
              <a:latin typeface="Times New Roman"/>
              <a:ea typeface="Times New Roman"/>
              <a:cs typeface="Times New Roman"/>
              <a:sym typeface="Times New Roman"/>
            </a:endParaRPr>
          </a:p>
          <a:p>
            <a:pPr indent="0" lvl="0" marL="0" rtl="0" algn="just">
              <a:lnSpc>
                <a:spcPct val="115000"/>
              </a:lnSpc>
              <a:spcBef>
                <a:spcPts val="1800"/>
              </a:spcBef>
              <a:spcAft>
                <a:spcPts val="0"/>
              </a:spcAft>
              <a:buNone/>
            </a:pPr>
            <a:r>
              <a:rPr b="1" lang="en-GB" sz="2000">
                <a:solidFill>
                  <a:srgbClr val="1F1F1F"/>
                </a:solidFill>
                <a:highlight>
                  <a:srgbClr val="FFFFFF"/>
                </a:highlight>
                <a:latin typeface="Times New Roman"/>
                <a:ea typeface="Times New Roman"/>
                <a:cs typeface="Times New Roman"/>
                <a:sym typeface="Times New Roman"/>
              </a:rPr>
              <a:t>3. What type of data do you have?</a:t>
            </a:r>
            <a:endParaRPr b="1"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180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Regression:</a:t>
            </a:r>
            <a:r>
              <a:rPr lang="en-GB" sz="2000">
                <a:solidFill>
                  <a:srgbClr val="1F1F1F"/>
                </a:solidFill>
                <a:highlight>
                  <a:srgbClr val="FFFFFF"/>
                </a:highlight>
                <a:latin typeface="Times New Roman"/>
                <a:ea typeface="Times New Roman"/>
                <a:cs typeface="Times New Roman"/>
                <a:sym typeface="Times New Roman"/>
              </a:rPr>
              <a:t> Both features and the target variable are typically numerical. Some models can handle categorical features, but encoding them is necessary.</a:t>
            </a:r>
            <a:endParaRPr sz="2000">
              <a:solidFill>
                <a:srgbClr val="1F1F1F"/>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1F1F1F"/>
              </a:buClr>
              <a:buSzPts val="2000"/>
              <a:buChar char="●"/>
            </a:pPr>
            <a:r>
              <a:rPr b="1" lang="en-GB" sz="2000">
                <a:solidFill>
                  <a:srgbClr val="1F1F1F"/>
                </a:solidFill>
                <a:highlight>
                  <a:srgbClr val="FFFFFF"/>
                </a:highlight>
                <a:latin typeface="Times New Roman"/>
                <a:ea typeface="Times New Roman"/>
                <a:cs typeface="Times New Roman"/>
                <a:sym typeface="Times New Roman"/>
              </a:rPr>
              <a:t>Classification: </a:t>
            </a:r>
            <a:r>
              <a:rPr lang="en-GB" sz="2000">
                <a:solidFill>
                  <a:srgbClr val="1F1F1F"/>
                </a:solidFill>
                <a:highlight>
                  <a:srgbClr val="FFFFFF"/>
                </a:highlight>
                <a:latin typeface="Times New Roman"/>
                <a:ea typeface="Times New Roman"/>
                <a:cs typeface="Times New Roman"/>
                <a:sym typeface="Times New Roman"/>
              </a:rPr>
              <a:t>Features can be numerical or categorical, but the target variable usually represents distinct categories. Some models require numerical features.</a:t>
            </a:r>
            <a:endParaRPr sz="2000">
              <a:solidFill>
                <a:srgbClr val="1F1F1F"/>
              </a:solidFill>
              <a:highlight>
                <a:srgbClr val="FFFFFF"/>
              </a:highlight>
              <a:latin typeface="Times New Roman"/>
              <a:ea typeface="Times New Roman"/>
              <a:cs typeface="Times New Roman"/>
              <a:sym typeface="Times New Roman"/>
            </a:endParaRPr>
          </a:p>
          <a:p>
            <a:pPr indent="0" lvl="0" marL="0" rtl="0" algn="just">
              <a:lnSpc>
                <a:spcPct val="115000"/>
              </a:lnSpc>
              <a:spcBef>
                <a:spcPts val="1100"/>
              </a:spcBef>
              <a:spcAft>
                <a:spcPts val="1100"/>
              </a:spcAft>
              <a:buNone/>
            </a:pPr>
            <a:r>
              <a:t/>
            </a:r>
            <a:endParaRPr sz="2000">
              <a:solidFill>
                <a:srgbClr val="1F1F1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b215770884_0_578"/>
          <p:cNvSpPr txBox="1"/>
          <p:nvPr/>
        </p:nvSpPr>
        <p:spPr>
          <a:xfrm>
            <a:off x="0" y="460000"/>
            <a:ext cx="12192000" cy="489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lang="en-GB" sz="2300">
                <a:solidFill>
                  <a:srgbClr val="1F1F1F"/>
                </a:solidFill>
                <a:highlight>
                  <a:srgbClr val="FFFFFF"/>
                </a:highlight>
                <a:latin typeface="Times New Roman"/>
                <a:ea typeface="Times New Roman"/>
                <a:cs typeface="Times New Roman"/>
                <a:sym typeface="Times New Roman"/>
              </a:rPr>
              <a:t>4.</a:t>
            </a:r>
            <a:r>
              <a:rPr b="1" lang="en-GB" sz="2300">
                <a:solidFill>
                  <a:srgbClr val="1F1F1F"/>
                </a:solidFill>
                <a:highlight>
                  <a:srgbClr val="FFFFFF"/>
                </a:highlight>
                <a:latin typeface="Times New Roman"/>
                <a:ea typeface="Times New Roman"/>
                <a:cs typeface="Times New Roman"/>
                <a:sym typeface="Times New Roman"/>
              </a:rPr>
              <a:t> What is the complexity of the data</a:t>
            </a:r>
            <a:r>
              <a:rPr lang="en-GB" sz="2300">
                <a:solidFill>
                  <a:srgbClr val="1F1F1F"/>
                </a:solidFill>
                <a:highlight>
                  <a:srgbClr val="FFFFFF"/>
                </a:highlight>
                <a:latin typeface="Times New Roman"/>
                <a:ea typeface="Times New Roman"/>
                <a:cs typeface="Times New Roman"/>
                <a:sym typeface="Times New Roman"/>
              </a:rPr>
              <a:t>?</a:t>
            </a:r>
            <a:endParaRPr sz="2300">
              <a:solidFill>
                <a:srgbClr val="1F1F1F"/>
              </a:solidFill>
              <a:highlight>
                <a:srgbClr val="FFFFFF"/>
              </a:highlight>
              <a:latin typeface="Times New Roman"/>
              <a:ea typeface="Times New Roman"/>
              <a:cs typeface="Times New Roman"/>
              <a:sym typeface="Times New Roman"/>
            </a:endParaRPr>
          </a:p>
          <a:p>
            <a:pPr indent="-374650" lvl="0" marL="457200" rtl="0" algn="just">
              <a:lnSpc>
                <a:spcPct val="115000"/>
              </a:lnSpc>
              <a:spcBef>
                <a:spcPts val="1800"/>
              </a:spcBef>
              <a:spcAft>
                <a:spcPts val="0"/>
              </a:spcAft>
              <a:buClr>
                <a:srgbClr val="1F1F1F"/>
              </a:buClr>
              <a:buSzPts val="2300"/>
              <a:buChar char="●"/>
            </a:pPr>
            <a:r>
              <a:rPr b="1" lang="en-GB" sz="2300">
                <a:solidFill>
                  <a:srgbClr val="1F1F1F"/>
                </a:solidFill>
                <a:highlight>
                  <a:srgbClr val="FFFFFF"/>
                </a:highlight>
                <a:latin typeface="Times New Roman"/>
                <a:ea typeface="Times New Roman"/>
                <a:cs typeface="Times New Roman"/>
                <a:sym typeface="Times New Roman"/>
              </a:rPr>
              <a:t>Regression:</a:t>
            </a:r>
            <a:r>
              <a:rPr lang="en-GB" sz="2300">
                <a:solidFill>
                  <a:srgbClr val="1F1F1F"/>
                </a:solidFill>
                <a:highlight>
                  <a:srgbClr val="FFFFFF"/>
                </a:highlight>
                <a:latin typeface="Times New Roman"/>
                <a:ea typeface="Times New Roman"/>
                <a:cs typeface="Times New Roman"/>
                <a:sym typeface="Times New Roman"/>
              </a:rPr>
              <a:t> Linear relationships might be sufficient for simpler problems, while complex relationships might require more advanced models.</a:t>
            </a:r>
            <a:endParaRPr sz="2300">
              <a:solidFill>
                <a:srgbClr val="1F1F1F"/>
              </a:solidFill>
              <a:highlight>
                <a:srgbClr val="FFFFFF"/>
              </a:highlight>
              <a:latin typeface="Times New Roman"/>
              <a:ea typeface="Times New Roman"/>
              <a:cs typeface="Times New Roman"/>
              <a:sym typeface="Times New Roman"/>
            </a:endParaRPr>
          </a:p>
          <a:p>
            <a:pPr indent="-374650" lvl="0" marL="457200" rtl="0" algn="just">
              <a:lnSpc>
                <a:spcPct val="115000"/>
              </a:lnSpc>
              <a:spcBef>
                <a:spcPts val="0"/>
              </a:spcBef>
              <a:spcAft>
                <a:spcPts val="0"/>
              </a:spcAft>
              <a:buClr>
                <a:srgbClr val="1F1F1F"/>
              </a:buClr>
              <a:buSzPts val="2300"/>
              <a:buChar char="●"/>
            </a:pPr>
            <a:r>
              <a:rPr b="1" lang="en-GB" sz="2300">
                <a:solidFill>
                  <a:srgbClr val="1F1F1F"/>
                </a:solidFill>
                <a:highlight>
                  <a:srgbClr val="FFFFFF"/>
                </a:highlight>
                <a:latin typeface="Times New Roman"/>
                <a:ea typeface="Times New Roman"/>
                <a:cs typeface="Times New Roman"/>
                <a:sym typeface="Times New Roman"/>
              </a:rPr>
              <a:t>Classification: </a:t>
            </a:r>
            <a:r>
              <a:rPr lang="en-GB" sz="2300">
                <a:solidFill>
                  <a:srgbClr val="1F1F1F"/>
                </a:solidFill>
                <a:highlight>
                  <a:srgbClr val="FFFFFF"/>
                </a:highlight>
                <a:latin typeface="Times New Roman"/>
                <a:ea typeface="Times New Roman"/>
                <a:cs typeface="Times New Roman"/>
                <a:sym typeface="Times New Roman"/>
              </a:rPr>
              <a:t>The number of classes and the complexity of data relationships influence the choice of model.</a:t>
            </a:r>
            <a:endParaRPr sz="2300">
              <a:solidFill>
                <a:srgbClr val="1F1F1F"/>
              </a:solidFill>
              <a:highlight>
                <a:srgbClr val="FFFFFF"/>
              </a:highlight>
              <a:latin typeface="Times New Roman"/>
              <a:ea typeface="Times New Roman"/>
              <a:cs typeface="Times New Roman"/>
              <a:sym typeface="Times New Roman"/>
            </a:endParaRPr>
          </a:p>
          <a:p>
            <a:pPr indent="0" lvl="0" marL="0" rtl="0" algn="just">
              <a:lnSpc>
                <a:spcPct val="115000"/>
              </a:lnSpc>
              <a:spcBef>
                <a:spcPts val="1800"/>
              </a:spcBef>
              <a:spcAft>
                <a:spcPts val="0"/>
              </a:spcAft>
              <a:buNone/>
            </a:pPr>
            <a:r>
              <a:rPr b="1" lang="en-GB" sz="2300">
                <a:solidFill>
                  <a:srgbClr val="1F1F1F"/>
                </a:solidFill>
                <a:highlight>
                  <a:srgbClr val="FFFFFF"/>
                </a:highlight>
                <a:latin typeface="Times New Roman"/>
                <a:ea typeface="Times New Roman"/>
                <a:cs typeface="Times New Roman"/>
                <a:sym typeface="Times New Roman"/>
              </a:rPr>
              <a:t>5. What are the available resources?</a:t>
            </a:r>
            <a:endParaRPr b="1" sz="2300">
              <a:solidFill>
                <a:srgbClr val="1F1F1F"/>
              </a:solidFill>
              <a:highlight>
                <a:srgbClr val="FFFFFF"/>
              </a:highlight>
              <a:latin typeface="Times New Roman"/>
              <a:ea typeface="Times New Roman"/>
              <a:cs typeface="Times New Roman"/>
              <a:sym typeface="Times New Roman"/>
            </a:endParaRPr>
          </a:p>
          <a:p>
            <a:pPr indent="-374650" lvl="0" marL="457200" rtl="0" algn="just">
              <a:lnSpc>
                <a:spcPct val="115000"/>
              </a:lnSpc>
              <a:spcBef>
                <a:spcPts val="1800"/>
              </a:spcBef>
              <a:spcAft>
                <a:spcPts val="0"/>
              </a:spcAft>
              <a:buClr>
                <a:srgbClr val="1F1F1F"/>
              </a:buClr>
              <a:buSzPts val="2300"/>
              <a:buChar char="●"/>
            </a:pPr>
            <a:r>
              <a:rPr b="1" lang="en-GB" sz="2300">
                <a:solidFill>
                  <a:srgbClr val="1F1F1F"/>
                </a:solidFill>
                <a:highlight>
                  <a:srgbClr val="FFFFFF"/>
                </a:highlight>
                <a:latin typeface="Times New Roman"/>
                <a:ea typeface="Times New Roman"/>
                <a:cs typeface="Times New Roman"/>
                <a:sym typeface="Times New Roman"/>
              </a:rPr>
              <a:t>Regression: </a:t>
            </a:r>
            <a:r>
              <a:rPr lang="en-GB" sz="2300">
                <a:solidFill>
                  <a:srgbClr val="1F1F1F"/>
                </a:solidFill>
                <a:highlight>
                  <a:srgbClr val="FFFFFF"/>
                </a:highlight>
                <a:latin typeface="Times New Roman"/>
                <a:ea typeface="Times New Roman"/>
                <a:cs typeface="Times New Roman"/>
                <a:sym typeface="Times New Roman"/>
              </a:rPr>
              <a:t>Some regression models might be computationally expensive compared to simpler classification models.</a:t>
            </a:r>
            <a:endParaRPr sz="2300">
              <a:solidFill>
                <a:srgbClr val="1F1F1F"/>
              </a:solidFill>
              <a:highlight>
                <a:srgbClr val="FFFFFF"/>
              </a:highlight>
              <a:latin typeface="Times New Roman"/>
              <a:ea typeface="Times New Roman"/>
              <a:cs typeface="Times New Roman"/>
              <a:sym typeface="Times New Roman"/>
            </a:endParaRPr>
          </a:p>
          <a:p>
            <a:pPr indent="-374650" lvl="0" marL="457200" rtl="0" algn="just">
              <a:lnSpc>
                <a:spcPct val="115000"/>
              </a:lnSpc>
              <a:spcBef>
                <a:spcPts val="0"/>
              </a:spcBef>
              <a:spcAft>
                <a:spcPts val="0"/>
              </a:spcAft>
              <a:buClr>
                <a:srgbClr val="1F1F1F"/>
              </a:buClr>
              <a:buSzPts val="2300"/>
              <a:buChar char="●"/>
            </a:pPr>
            <a:r>
              <a:rPr b="1" lang="en-GB" sz="2300">
                <a:solidFill>
                  <a:srgbClr val="1F1F1F"/>
                </a:solidFill>
                <a:highlight>
                  <a:srgbClr val="FFFFFF"/>
                </a:highlight>
                <a:latin typeface="Times New Roman"/>
                <a:ea typeface="Times New Roman"/>
                <a:cs typeface="Times New Roman"/>
                <a:sym typeface="Times New Roman"/>
              </a:rPr>
              <a:t>Classification: </a:t>
            </a:r>
            <a:r>
              <a:rPr lang="en-GB" sz="2300">
                <a:solidFill>
                  <a:srgbClr val="1F1F1F"/>
                </a:solidFill>
                <a:highlight>
                  <a:srgbClr val="FFFFFF"/>
                </a:highlight>
                <a:latin typeface="Times New Roman"/>
                <a:ea typeface="Times New Roman"/>
                <a:cs typeface="Times New Roman"/>
                <a:sym typeface="Times New Roman"/>
              </a:rPr>
              <a:t>Certain classification algorithms like neural networks require significant training data and computational resources.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b215770884_0_587"/>
          <p:cNvSpPr txBox="1"/>
          <p:nvPr>
            <p:ph idx="4294967295" type="title"/>
          </p:nvPr>
        </p:nvSpPr>
        <p:spPr>
          <a:xfrm>
            <a:off x="360850" y="2711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Times New Roman"/>
                <a:ea typeface="Times New Roman"/>
                <a:cs typeface="Times New Roman"/>
                <a:sym typeface="Times New Roman"/>
              </a:rPr>
              <a:t>Supervised ML - Classification_classes</a:t>
            </a:r>
            <a:endParaRPr b="1">
              <a:solidFill>
                <a:schemeClr val="accent1"/>
              </a:solidFill>
              <a:latin typeface="Times New Roman"/>
              <a:ea typeface="Times New Roman"/>
              <a:cs typeface="Times New Roman"/>
              <a:sym typeface="Times New Roman"/>
            </a:endParaRPr>
          </a:p>
        </p:txBody>
      </p:sp>
      <p:sp>
        <p:nvSpPr>
          <p:cNvPr id="286" name="Google Shape;286;g2b215770884_0_587"/>
          <p:cNvSpPr txBox="1"/>
          <p:nvPr>
            <p:ph idx="4294967295" type="body"/>
          </p:nvPr>
        </p:nvSpPr>
        <p:spPr>
          <a:xfrm>
            <a:off x="444500" y="1091975"/>
            <a:ext cx="11214000" cy="54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When the number of classes is 2, it is known as Binary Classification.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E.g. whether it will be hot or cold tomorrow is a binary classification problem with two categories: Hot and Cold.</a:t>
            </a:r>
            <a:endParaRPr sz="1200">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When it is more than 2, it is known as Multi-Class Classification.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E.g., classifying movies as Good, Average, or Bad according to reviews.</a:t>
            </a:r>
            <a:endParaRPr sz="1200">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ML algorithms for classification problems include: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Decision Tree,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Support Vector Machine,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Naïve Bayes,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Random Forest, etc.</a:t>
            </a:r>
            <a:endParaRPr sz="1200">
              <a:solidFill>
                <a:schemeClr val="dk1"/>
              </a:solidFill>
              <a:latin typeface="Spectral SemiBold"/>
              <a:ea typeface="Spectral SemiBold"/>
              <a:cs typeface="Spectral SemiBold"/>
              <a:sym typeface="Spectral SemiBold"/>
            </a:endParaRPr>
          </a:p>
        </p:txBody>
      </p:sp>
      <p:sp>
        <p:nvSpPr>
          <p:cNvPr id="287" name="Google Shape;287;g2b215770884_0_587"/>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b215770884_0_597"/>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rPr>
              <a:t>Reflect</a:t>
            </a:r>
            <a:endParaRPr>
              <a:solidFill>
                <a:schemeClr val="accent1"/>
              </a:solidFill>
            </a:endParaRPr>
          </a:p>
        </p:txBody>
      </p:sp>
      <p:sp>
        <p:nvSpPr>
          <p:cNvPr id="294" name="Google Shape;294;g2b215770884_0_597"/>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600"/>
              <a:buFont typeface="Trebuchet MS"/>
              <a:buAutoNum type="arabicPeriod"/>
            </a:pPr>
            <a:r>
              <a:rPr b="1" lang="en-GB">
                <a:solidFill>
                  <a:schemeClr val="dk1"/>
                </a:solidFill>
              </a:rPr>
              <a:t>Identify the following as classification problem or otherwise</a:t>
            </a:r>
            <a:endParaRPr b="1">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Spam email detection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Weather forecast</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Employability prediction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Dollar price prediction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Stock price prediction </a:t>
            </a:r>
            <a:endParaRPr>
              <a:solidFill>
                <a:schemeClr val="dk1"/>
              </a:solidFill>
            </a:endParaRPr>
          </a:p>
          <a:p>
            <a:pPr indent="-342900" lvl="0" marL="342900" rtl="0" algn="l">
              <a:lnSpc>
                <a:spcPct val="100000"/>
              </a:lnSpc>
              <a:spcBef>
                <a:spcPts val="1000"/>
              </a:spcBef>
              <a:spcAft>
                <a:spcPts val="0"/>
              </a:spcAft>
              <a:buClr>
                <a:schemeClr val="dk1"/>
              </a:buClr>
              <a:buSzPts val="1600"/>
              <a:buFont typeface="Trebuchet MS"/>
              <a:buAutoNum type="arabicPeriod"/>
            </a:pPr>
            <a:r>
              <a:rPr b="1" lang="en-GB">
                <a:solidFill>
                  <a:schemeClr val="dk1"/>
                </a:solidFill>
              </a:rPr>
              <a:t>Identify the following as binary or multiclass classification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Spam email detection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Gender identification</a:t>
            </a:r>
            <a:endParaRPr>
              <a:solidFill>
                <a:schemeClr val="dk1"/>
              </a:solidFill>
            </a:endParaRPr>
          </a:p>
          <a:p>
            <a:pPr indent="-342900" lvl="1" marL="800100" rtl="0" algn="l">
              <a:lnSpc>
                <a:spcPct val="100000"/>
              </a:lnSpc>
              <a:spcBef>
                <a:spcPts val="1000"/>
              </a:spcBef>
              <a:spcAft>
                <a:spcPts val="0"/>
              </a:spcAft>
              <a:buClr>
                <a:schemeClr val="dk1"/>
              </a:buClr>
              <a:buSzPts val="1400"/>
              <a:buFont typeface="Trebuchet MS"/>
              <a:buAutoNum type="alphaLcPeriod"/>
            </a:pPr>
            <a:r>
              <a:rPr b="1" lang="en-GB">
                <a:solidFill>
                  <a:schemeClr val="dk1"/>
                </a:solidFill>
              </a:rPr>
              <a:t>Classifying a sentiment on positive, negative neutral</a:t>
            </a:r>
            <a:endParaRPr>
              <a:solidFill>
                <a:schemeClr val="dk1"/>
              </a:solidFill>
            </a:endParaRPr>
          </a:p>
          <a:p>
            <a:pPr indent="0" lvl="0" marL="0" rtl="0" algn="l">
              <a:lnSpc>
                <a:spcPct val="100000"/>
              </a:lnSpc>
              <a:spcBef>
                <a:spcPts val="1000"/>
              </a:spcBef>
              <a:spcAft>
                <a:spcPts val="0"/>
              </a:spcAft>
              <a:buSzPts val="1600"/>
              <a:buNone/>
            </a:pPr>
            <a:r>
              <a:t/>
            </a:r>
            <a:endParaRPr b="1">
              <a:solidFill>
                <a:schemeClr val="dk1"/>
              </a:solidFill>
            </a:endParaRPr>
          </a:p>
          <a:p>
            <a:pPr indent="-241300" lvl="0" marL="342900" rtl="0" algn="l">
              <a:lnSpc>
                <a:spcPct val="100000"/>
              </a:lnSpc>
              <a:spcBef>
                <a:spcPts val="1000"/>
              </a:spcBef>
              <a:spcAft>
                <a:spcPts val="0"/>
              </a:spcAft>
              <a:buSzPts val="1600"/>
              <a:buFont typeface="Trebuchet MS"/>
              <a:buNone/>
            </a:pPr>
            <a:r>
              <a:t/>
            </a:r>
            <a:endParaRPr b="1">
              <a:solidFill>
                <a:schemeClr val="dk1"/>
              </a:solidFill>
            </a:endParaRPr>
          </a:p>
        </p:txBody>
      </p:sp>
      <p:sp>
        <p:nvSpPr>
          <p:cNvPr id="295" name="Google Shape;295;g2b215770884_0_597"/>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b215770884_0_607"/>
          <p:cNvSpPr txBox="1"/>
          <p:nvPr>
            <p:ph idx="4294967295" type="title"/>
          </p:nvPr>
        </p:nvSpPr>
        <p:spPr>
          <a:xfrm>
            <a:off x="489000" y="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Supervised ML - Regression</a:t>
            </a:r>
            <a:endParaRPr b="1">
              <a:solidFill>
                <a:schemeClr val="accent1"/>
              </a:solidFill>
            </a:endParaRPr>
          </a:p>
        </p:txBody>
      </p:sp>
      <p:sp>
        <p:nvSpPr>
          <p:cNvPr id="302" name="Google Shape;302;g2b215770884_0_607"/>
          <p:cNvSpPr txBox="1"/>
          <p:nvPr>
            <p:ph idx="4294967295" type="body"/>
          </p:nvPr>
        </p:nvSpPr>
        <p:spPr>
          <a:xfrm>
            <a:off x="211050" y="694425"/>
            <a:ext cx="11491800" cy="6125100"/>
          </a:xfrm>
          <a:prstGeom prst="rect">
            <a:avLst/>
          </a:prstGeom>
          <a:noFill/>
          <a:ln>
            <a:noFill/>
          </a:ln>
        </p:spPr>
        <p:txBody>
          <a:bodyPr anchorCtr="0" anchor="t" bIns="45700" lIns="91425" spcFirstLastPara="1" rIns="91425" wrap="square" tIns="45700">
            <a:noAutofit/>
          </a:bodyPr>
          <a:lstStyle/>
          <a:p>
            <a:pPr indent="0" lvl="0" marL="609600" rtl="0" algn="just">
              <a:lnSpc>
                <a:spcPct val="100000"/>
              </a:lnSpc>
              <a:spcBef>
                <a:spcPts val="0"/>
              </a:spcBef>
              <a:spcAft>
                <a:spcPts val="0"/>
              </a:spcAft>
              <a:buNone/>
            </a:pPr>
            <a:r>
              <a:t/>
            </a:r>
            <a:endParaRPr sz="2500">
              <a:solidFill>
                <a:schemeClr val="dk1"/>
              </a:solidFill>
            </a:endParaRPr>
          </a:p>
          <a:p>
            <a:pPr indent="-234950" lvl="0" marL="228600" rtl="0" algn="just">
              <a:lnSpc>
                <a:spcPct val="100000"/>
              </a:lnSpc>
              <a:spcBef>
                <a:spcPts val="1000"/>
              </a:spcBef>
              <a:spcAft>
                <a:spcPts val="0"/>
              </a:spcAft>
              <a:buClr>
                <a:schemeClr val="dk1"/>
              </a:buClr>
              <a:buSzPts val="1700"/>
              <a:buChar char="●"/>
            </a:pPr>
            <a:r>
              <a:rPr lang="en-GB" sz="2500">
                <a:solidFill>
                  <a:schemeClr val="dk1"/>
                </a:solidFill>
              </a:rPr>
              <a:t>The most used regression algorithm is the Linear Regression</a:t>
            </a:r>
            <a:endParaRPr sz="2500">
              <a:solidFill>
                <a:schemeClr val="dk1"/>
              </a:solidFill>
            </a:endParaRPr>
          </a:p>
          <a:p>
            <a:pPr indent="-234950" lvl="1" marL="685800" rtl="0" algn="just">
              <a:lnSpc>
                <a:spcPct val="100000"/>
              </a:lnSpc>
              <a:spcBef>
                <a:spcPts val="1000"/>
              </a:spcBef>
              <a:spcAft>
                <a:spcPts val="0"/>
              </a:spcAft>
              <a:buClr>
                <a:schemeClr val="dk1"/>
              </a:buClr>
              <a:buSzPts val="1500"/>
              <a:buChar char="○"/>
            </a:pPr>
            <a:r>
              <a:rPr lang="en-GB" sz="2000">
                <a:solidFill>
                  <a:schemeClr val="dk1"/>
                </a:solidFill>
              </a:rPr>
              <a:t>Linear regression is a linear model, i.e., a model that assumes a linear relationship (straight-line relationship) between the input variables (x) and the single output variable (y).</a:t>
            </a:r>
            <a:endParaRPr sz="2000">
              <a:solidFill>
                <a:schemeClr val="dk1"/>
              </a:solidFill>
            </a:endParaRPr>
          </a:p>
          <a:p>
            <a:pPr indent="-234950" lvl="0" marL="228600" rtl="0" algn="just">
              <a:lnSpc>
                <a:spcPct val="100000"/>
              </a:lnSpc>
              <a:spcBef>
                <a:spcPts val="1000"/>
              </a:spcBef>
              <a:spcAft>
                <a:spcPts val="0"/>
              </a:spcAft>
              <a:buClr>
                <a:schemeClr val="dk1"/>
              </a:buClr>
              <a:buSzPts val="1700"/>
              <a:buChar char="●"/>
            </a:pPr>
            <a:r>
              <a:rPr lang="en-GB" sz="2500">
                <a:solidFill>
                  <a:schemeClr val="dk1"/>
                </a:solidFill>
              </a:rPr>
              <a:t>When there is a single input variable (x), the method is called simple linear regression or just linear regression. </a:t>
            </a:r>
            <a:endParaRPr sz="2500">
              <a:solidFill>
                <a:schemeClr val="dk1"/>
              </a:solidFill>
            </a:endParaRPr>
          </a:p>
          <a:p>
            <a:pPr indent="-234950" lvl="1" marL="685800" rtl="0" algn="just">
              <a:lnSpc>
                <a:spcPct val="100000"/>
              </a:lnSpc>
              <a:spcBef>
                <a:spcPts val="1000"/>
              </a:spcBef>
              <a:spcAft>
                <a:spcPts val="0"/>
              </a:spcAft>
              <a:buClr>
                <a:schemeClr val="dk1"/>
              </a:buClr>
              <a:buSzPts val="1500"/>
              <a:buChar char="○"/>
            </a:pPr>
            <a:r>
              <a:rPr lang="en-GB" sz="2000">
                <a:solidFill>
                  <a:schemeClr val="dk1"/>
                </a:solidFill>
              </a:rPr>
              <a:t>E.g., the dataset consisting salary and years of experience. There is only one target variable and one input variable where we are predicting the salary of individuals using their years of experience.</a:t>
            </a:r>
            <a:endParaRPr sz="2000">
              <a:solidFill>
                <a:schemeClr val="dk1"/>
              </a:solidFill>
            </a:endParaRPr>
          </a:p>
          <a:p>
            <a:pPr indent="-234950" lvl="0" marL="228600" rtl="0" algn="just">
              <a:lnSpc>
                <a:spcPct val="100000"/>
              </a:lnSpc>
              <a:spcBef>
                <a:spcPts val="1000"/>
              </a:spcBef>
              <a:spcAft>
                <a:spcPts val="0"/>
              </a:spcAft>
              <a:buClr>
                <a:schemeClr val="dk1"/>
              </a:buClr>
              <a:buSzPts val="1700"/>
              <a:buChar char="●"/>
            </a:pPr>
            <a:r>
              <a:rPr lang="en-GB" sz="2500">
                <a:solidFill>
                  <a:schemeClr val="dk1"/>
                </a:solidFill>
              </a:rPr>
              <a:t>When there are multiple input variables, it is often referred to as multiple linear regression. </a:t>
            </a:r>
            <a:endParaRPr sz="2500">
              <a:solidFill>
                <a:schemeClr val="dk1"/>
              </a:solidFill>
            </a:endParaRPr>
          </a:p>
          <a:p>
            <a:pPr indent="-234950" lvl="1" marL="685800" rtl="0" algn="just">
              <a:lnSpc>
                <a:spcPct val="100000"/>
              </a:lnSpc>
              <a:spcBef>
                <a:spcPts val="1000"/>
              </a:spcBef>
              <a:spcAft>
                <a:spcPts val="0"/>
              </a:spcAft>
              <a:buClr>
                <a:schemeClr val="dk1"/>
              </a:buClr>
              <a:buSzPts val="1500"/>
              <a:buChar char="○"/>
            </a:pPr>
            <a:r>
              <a:rPr lang="en-GB" sz="2000">
                <a:solidFill>
                  <a:schemeClr val="dk1"/>
                </a:solidFill>
              </a:rPr>
              <a:t>E.g., House price prediction data set, we have multiple input variables.</a:t>
            </a:r>
            <a:endParaRPr sz="2000">
              <a:solidFill>
                <a:schemeClr val="dk1"/>
              </a:solidFill>
            </a:endParaRPr>
          </a:p>
          <a:p>
            <a:pPr indent="-127000" lvl="0" marL="228600" rtl="0" algn="just">
              <a:lnSpc>
                <a:spcPct val="100000"/>
              </a:lnSpc>
              <a:spcBef>
                <a:spcPts val="1000"/>
              </a:spcBef>
              <a:spcAft>
                <a:spcPts val="0"/>
              </a:spcAft>
              <a:buSzPts val="1600"/>
              <a:buNone/>
            </a:pPr>
            <a:r>
              <a:t/>
            </a:r>
            <a:endParaRPr sz="2500">
              <a:solidFill>
                <a:schemeClr val="dk1"/>
              </a:solidFill>
            </a:endParaRPr>
          </a:p>
        </p:txBody>
      </p:sp>
      <p:sp>
        <p:nvSpPr>
          <p:cNvPr id="303" name="Google Shape;303;g2b215770884_0_607"/>
          <p:cNvSpPr txBox="1"/>
          <p:nvPr>
            <p:ph idx="12" type="sldNum"/>
          </p:nvPr>
        </p:nvSpPr>
        <p:spPr>
          <a:xfrm>
            <a:off x="11404600" y="64674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b215770884_0_620"/>
          <p:cNvSpPr txBox="1"/>
          <p:nvPr>
            <p:ph idx="4294967295" type="title"/>
          </p:nvPr>
        </p:nvSpPr>
        <p:spPr>
          <a:xfrm>
            <a:off x="444501" y="16657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Spectral"/>
                <a:ea typeface="Spectral"/>
                <a:cs typeface="Spectral"/>
                <a:sym typeface="Spectral"/>
              </a:rPr>
              <a:t>Unsupervised ML</a:t>
            </a:r>
            <a:endParaRPr b="1">
              <a:solidFill>
                <a:schemeClr val="accent1"/>
              </a:solidFill>
              <a:latin typeface="Spectral"/>
              <a:ea typeface="Spectral"/>
              <a:cs typeface="Spectral"/>
              <a:sym typeface="Spectral"/>
            </a:endParaRPr>
          </a:p>
        </p:txBody>
      </p:sp>
      <p:sp>
        <p:nvSpPr>
          <p:cNvPr id="310" name="Google Shape;310;g2b215770884_0_620"/>
          <p:cNvSpPr txBox="1"/>
          <p:nvPr>
            <p:ph idx="4294967295" type="body"/>
          </p:nvPr>
        </p:nvSpPr>
        <p:spPr>
          <a:xfrm>
            <a:off x="444500" y="771375"/>
            <a:ext cx="10807800" cy="60867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Unsupervised learning is where you have unlabelled data (or no target variable) in the dataset.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The Learning Algorithms goal is to find some structure, patterns, or relationships in the dataset. </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These are called unsupervised learning because algorithms are left on their own to discover and present the interesting structure in the data.</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K-Means Clustering</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Hierarchical Clustering</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Clustering</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groups similar data points together into clusters or categories.</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Anomaly Reduction</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Detecting anomalies or outliers in a data.</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Behavioural Analysis</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analysing user behaviour on websites or applications.</a:t>
            </a:r>
            <a:endParaRPr>
              <a:solidFill>
                <a:schemeClr val="dk1"/>
              </a:solidFill>
              <a:latin typeface="Spectral SemiBold"/>
              <a:ea typeface="Spectral SemiBold"/>
              <a:cs typeface="Spectral SemiBold"/>
              <a:sym typeface="Spectral SemiBold"/>
            </a:endParaRPr>
          </a:p>
          <a:p>
            <a:pPr indent="-127000" lvl="0" marL="228600" rtl="0" algn="l">
              <a:lnSpc>
                <a:spcPct val="100000"/>
              </a:lnSpc>
              <a:spcBef>
                <a:spcPts val="1000"/>
              </a:spcBef>
              <a:spcAft>
                <a:spcPts val="0"/>
              </a:spcAft>
              <a:buSzPts val="1600"/>
              <a:buNone/>
            </a:pPr>
            <a:r>
              <a:t/>
            </a:r>
            <a:endParaRPr>
              <a:solidFill>
                <a:schemeClr val="dk1"/>
              </a:solidFill>
              <a:latin typeface="Spectral SemiBold"/>
              <a:ea typeface="Spectral SemiBold"/>
              <a:cs typeface="Spectral SemiBold"/>
              <a:sym typeface="Spectral SemiBold"/>
            </a:endParaRPr>
          </a:p>
        </p:txBody>
      </p:sp>
      <p:sp>
        <p:nvSpPr>
          <p:cNvPr id="311" name="Google Shape;311;g2b215770884_0_620"/>
          <p:cNvSpPr txBox="1"/>
          <p:nvPr>
            <p:ph idx="12" type="sldNum"/>
          </p:nvPr>
        </p:nvSpPr>
        <p:spPr>
          <a:xfrm>
            <a:off x="11252200" y="6683050"/>
            <a:ext cx="406500" cy="3885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b215770884_0_373"/>
          <p:cNvSpPr txBox="1"/>
          <p:nvPr/>
        </p:nvSpPr>
        <p:spPr>
          <a:xfrm>
            <a:off x="231900" y="1701500"/>
            <a:ext cx="11792400" cy="287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3500">
                <a:solidFill>
                  <a:srgbClr val="1F1F1F"/>
                </a:solidFill>
                <a:highlight>
                  <a:srgbClr val="FFFFFF"/>
                </a:highlight>
                <a:latin typeface="Spectral"/>
                <a:ea typeface="Spectral"/>
                <a:cs typeface="Spectral"/>
                <a:sym typeface="Spectral"/>
              </a:rPr>
              <a:t>Machine learning is a powerful technology enabling computers to "learn" from data without being explicitly programmed. Just like we learn from experience, machines analyze patterns and relationships within data to make predictions or decisions on new, unseen data.</a:t>
            </a:r>
            <a:endParaRPr sz="3700">
              <a:latin typeface="Spectral"/>
              <a:ea typeface="Spectral"/>
              <a:cs typeface="Spectral"/>
              <a:sym typeface="Spectr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b215770884_0_633"/>
          <p:cNvSpPr txBox="1"/>
          <p:nvPr>
            <p:ph idx="4294967295" type="title"/>
          </p:nvPr>
        </p:nvSpPr>
        <p:spPr>
          <a:xfrm>
            <a:off x="444500" y="21965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Reinforcement ML</a:t>
            </a:r>
            <a:endParaRPr b="1">
              <a:solidFill>
                <a:schemeClr val="accent1"/>
              </a:solidFill>
            </a:endParaRPr>
          </a:p>
        </p:txBody>
      </p:sp>
      <p:sp>
        <p:nvSpPr>
          <p:cNvPr id="318" name="Google Shape;318;g2b215770884_0_633"/>
          <p:cNvSpPr txBox="1"/>
          <p:nvPr>
            <p:ph idx="4294967295" type="body"/>
          </p:nvPr>
        </p:nvSpPr>
        <p:spPr>
          <a:xfrm>
            <a:off x="444500" y="1038375"/>
            <a:ext cx="11214000" cy="52767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Char char="●"/>
            </a:pPr>
            <a:r>
              <a:rPr lang="en-GB">
                <a:solidFill>
                  <a:schemeClr val="dk1"/>
                </a:solidFill>
              </a:rPr>
              <a:t>Reinforcement is a type of learning where an agent learns to make decisions by interacting with an environment. </a:t>
            </a:r>
            <a:endParaRPr>
              <a:solidFill>
                <a:schemeClr val="dk1"/>
              </a:solidFill>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rPr>
              <a:t>A robot takes a big step forward, then falls. The next time, it takes a smaller step and is able to hold its balance. </a:t>
            </a:r>
            <a:endParaRPr>
              <a:solidFill>
                <a:schemeClr val="dk1"/>
              </a:solidFill>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rPr>
              <a:t>The robot tries variations like this many times; eventually, it learns the right size of steps to take and walks steadily. It has succeeded.</a:t>
            </a:r>
            <a:endParaRPr>
              <a:solidFill>
                <a:schemeClr val="dk1"/>
              </a:solidFill>
            </a:endParaRPr>
          </a:p>
          <a:p>
            <a:pPr indent="-228600" lvl="1" marL="685800" rtl="0" algn="l">
              <a:lnSpc>
                <a:spcPct val="100000"/>
              </a:lnSpc>
              <a:spcBef>
                <a:spcPts val="1000"/>
              </a:spcBef>
              <a:spcAft>
                <a:spcPts val="0"/>
              </a:spcAft>
              <a:buClr>
                <a:schemeClr val="dk1"/>
              </a:buClr>
              <a:buSzPts val="1400"/>
              <a:buChar char="○"/>
            </a:pPr>
            <a:r>
              <a:rPr lang="en-GB">
                <a:solidFill>
                  <a:schemeClr val="dk1"/>
                </a:solidFill>
              </a:rPr>
              <a:t>This is called reinforcement learning. The robot learns how to walk based on reward (staying on balance) and punishment (falling). </a:t>
            </a:r>
            <a:endParaRPr>
              <a:solidFill>
                <a:schemeClr val="dk1"/>
              </a:solidFill>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rPr>
              <a:t>This feedback is considered "reinforcement" for doing or not doing an action.</a:t>
            </a:r>
            <a:endParaRPr>
              <a:solidFill>
                <a:schemeClr val="dk1"/>
              </a:solidFill>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rPr>
              <a:t>In simple terms, reinforcement learning is learning the best actions based on reward or punishment.</a:t>
            </a:r>
            <a:endParaRPr>
              <a:solidFill>
                <a:schemeClr val="dk1"/>
              </a:solidFill>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rPr>
              <a:t>Example include: robot navigation, AI games, real-time decision, etc.</a:t>
            </a:r>
            <a:endParaRPr>
              <a:solidFill>
                <a:schemeClr val="dk1"/>
              </a:solidFill>
            </a:endParaRPr>
          </a:p>
          <a:p>
            <a:pPr indent="-127000" lvl="0" marL="228600" rtl="0" algn="l">
              <a:lnSpc>
                <a:spcPct val="100000"/>
              </a:lnSpc>
              <a:spcBef>
                <a:spcPts val="1000"/>
              </a:spcBef>
              <a:spcAft>
                <a:spcPts val="0"/>
              </a:spcAft>
              <a:buSzPts val="1600"/>
              <a:buNone/>
            </a:pPr>
            <a:r>
              <a:t/>
            </a:r>
            <a:endParaRPr>
              <a:solidFill>
                <a:schemeClr val="dk1"/>
              </a:solidFill>
            </a:endParaRPr>
          </a:p>
        </p:txBody>
      </p:sp>
      <p:sp>
        <p:nvSpPr>
          <p:cNvPr id="319" name="Google Shape;319;g2b215770884_0_63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b215770884_0_643"/>
          <p:cNvSpPr txBox="1"/>
          <p:nvPr>
            <p:ph idx="4294967295" type="title"/>
          </p:nvPr>
        </p:nvSpPr>
        <p:spPr>
          <a:xfrm>
            <a:off x="489000" y="15037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Model Building Process</a:t>
            </a:r>
            <a:endParaRPr b="1">
              <a:solidFill>
                <a:schemeClr val="accent1"/>
              </a:solidFill>
            </a:endParaRPr>
          </a:p>
        </p:txBody>
      </p:sp>
      <p:sp>
        <p:nvSpPr>
          <p:cNvPr id="326" name="Google Shape;326;g2b215770884_0_643"/>
          <p:cNvSpPr txBox="1"/>
          <p:nvPr>
            <p:ph idx="4294967295" type="body"/>
          </p:nvPr>
        </p:nvSpPr>
        <p:spPr>
          <a:xfrm>
            <a:off x="256225" y="755175"/>
            <a:ext cx="11515200" cy="6858000"/>
          </a:xfrm>
          <a:prstGeom prst="rect">
            <a:avLst/>
          </a:prstGeom>
          <a:noFill/>
          <a:ln>
            <a:noFill/>
          </a:ln>
        </p:spPr>
        <p:txBody>
          <a:bodyPr anchorCtr="0" anchor="t" bIns="45700" lIns="91425" spcFirstLastPara="1" rIns="91425" wrap="square" tIns="45700">
            <a:noAutofit/>
          </a:bodyPr>
          <a:lstStyle/>
          <a:p>
            <a:pPr indent="-222250" lvl="0" marL="228600" rtl="0" algn="l">
              <a:lnSpc>
                <a:spcPct val="100000"/>
              </a:lnSpc>
              <a:spcBef>
                <a:spcPts val="0"/>
              </a:spcBef>
              <a:spcAft>
                <a:spcPts val="0"/>
              </a:spcAft>
              <a:buClr>
                <a:schemeClr val="dk1"/>
              </a:buClr>
              <a:buSzPts val="1500"/>
              <a:buChar char="●"/>
            </a:pPr>
            <a:r>
              <a:rPr b="1" lang="en-GB" sz="2300">
                <a:solidFill>
                  <a:schemeClr val="dk1"/>
                </a:solidFill>
              </a:rPr>
              <a:t>Data Splitting</a:t>
            </a:r>
            <a:endParaRPr sz="23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Involves dividing the dataset into multiple subsets for training, validation, and testing.</a:t>
            </a:r>
            <a:endParaRPr sz="23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Train-Validation-Test Split</a:t>
            </a:r>
            <a:endParaRPr sz="23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Data is divided into training, validation and test sets.</a:t>
            </a:r>
            <a:endParaRPr sz="18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K-Fold Cross-Validation</a:t>
            </a:r>
            <a:endParaRPr sz="23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Used when the dataset is limited</a:t>
            </a:r>
            <a:endParaRPr sz="18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Data is divided into ‘K’ equally sized subsets (folds)</a:t>
            </a:r>
            <a:endParaRPr sz="18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Stratified Sampling</a:t>
            </a:r>
            <a:endParaRPr sz="23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Useful when having imbalanced classes in the dataset </a:t>
            </a:r>
            <a:endParaRPr sz="18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E.g. Yes – 80%, No – 20%</a:t>
            </a:r>
            <a:endParaRPr sz="18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Time-Based Splitting</a:t>
            </a:r>
            <a:endParaRPr sz="23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Applicable to time series data </a:t>
            </a:r>
            <a:endParaRPr sz="1800">
              <a:solidFill>
                <a:schemeClr val="dk1"/>
              </a:solidFill>
            </a:endParaRPr>
          </a:p>
          <a:p>
            <a:pPr indent="-222250" lvl="0" marL="228600" rtl="0" algn="l">
              <a:lnSpc>
                <a:spcPct val="100000"/>
              </a:lnSpc>
              <a:spcBef>
                <a:spcPts val="1000"/>
              </a:spcBef>
              <a:spcAft>
                <a:spcPts val="0"/>
              </a:spcAft>
              <a:buClr>
                <a:schemeClr val="dk1"/>
              </a:buClr>
              <a:buSzPts val="1500"/>
              <a:buChar char="●"/>
            </a:pPr>
            <a:r>
              <a:rPr lang="en-GB" sz="2300">
                <a:solidFill>
                  <a:schemeClr val="dk1"/>
                </a:solidFill>
              </a:rPr>
              <a:t>Random Sampling</a:t>
            </a:r>
            <a:endParaRPr sz="2300">
              <a:solidFill>
                <a:schemeClr val="dk1"/>
              </a:solidFill>
            </a:endParaRPr>
          </a:p>
          <a:p>
            <a:pPr indent="-222250" lvl="1" marL="685800" rtl="0" algn="l">
              <a:lnSpc>
                <a:spcPct val="100000"/>
              </a:lnSpc>
              <a:spcBef>
                <a:spcPts val="1000"/>
              </a:spcBef>
              <a:spcAft>
                <a:spcPts val="0"/>
              </a:spcAft>
              <a:buClr>
                <a:schemeClr val="dk1"/>
              </a:buClr>
              <a:buSzPts val="1300"/>
              <a:buChar char="○"/>
            </a:pPr>
            <a:r>
              <a:rPr lang="en-GB" sz="1800">
                <a:solidFill>
                  <a:schemeClr val="dk1"/>
                </a:solidFill>
              </a:rPr>
              <a:t>Randomly shuffle the dataset and split it into training, validation and testing</a:t>
            </a:r>
            <a:endParaRPr sz="1800">
              <a:solidFill>
                <a:schemeClr val="dk1"/>
              </a:solidFill>
            </a:endParaRPr>
          </a:p>
          <a:p>
            <a:pPr indent="-127000" lvl="0" marL="228600" rtl="0" algn="l">
              <a:lnSpc>
                <a:spcPct val="100000"/>
              </a:lnSpc>
              <a:spcBef>
                <a:spcPts val="1000"/>
              </a:spcBef>
              <a:spcAft>
                <a:spcPts val="0"/>
              </a:spcAft>
              <a:buSzPts val="1600"/>
              <a:buNone/>
            </a:pPr>
            <a:r>
              <a:t/>
            </a:r>
            <a:endParaRPr sz="2300">
              <a:solidFill>
                <a:schemeClr val="dk1"/>
              </a:solidFill>
            </a:endParaRPr>
          </a:p>
        </p:txBody>
      </p:sp>
      <p:sp>
        <p:nvSpPr>
          <p:cNvPr id="327" name="Google Shape;327;g2b215770884_0_64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b215770884_0_653"/>
          <p:cNvSpPr txBox="1"/>
          <p:nvPr>
            <p:ph idx="4294967295" type="title"/>
          </p:nvPr>
        </p:nvSpPr>
        <p:spPr>
          <a:xfrm>
            <a:off x="489000" y="17347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Model Building Process (Cont.)</a:t>
            </a:r>
            <a:endParaRPr b="1">
              <a:solidFill>
                <a:schemeClr val="accent1"/>
              </a:solidFill>
            </a:endParaRPr>
          </a:p>
        </p:txBody>
      </p:sp>
      <p:sp>
        <p:nvSpPr>
          <p:cNvPr id="334" name="Google Shape;334;g2b215770884_0_653"/>
          <p:cNvSpPr txBox="1"/>
          <p:nvPr>
            <p:ph idx="4294967295" type="body"/>
          </p:nvPr>
        </p:nvSpPr>
        <p:spPr>
          <a:xfrm>
            <a:off x="329025" y="908250"/>
            <a:ext cx="11373900" cy="59499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600"/>
              <a:buChar char="●"/>
            </a:pPr>
            <a:r>
              <a:rPr b="1" lang="en-GB"/>
              <a:t>Model Training</a:t>
            </a:r>
            <a:endParaRPr/>
          </a:p>
          <a:p>
            <a:pPr indent="-228600" lvl="0" marL="228600" rtl="0" algn="l">
              <a:lnSpc>
                <a:spcPct val="100000"/>
              </a:lnSpc>
              <a:spcBef>
                <a:spcPts val="1000"/>
              </a:spcBef>
              <a:spcAft>
                <a:spcPts val="0"/>
              </a:spcAft>
              <a:buSzPts val="1600"/>
              <a:buChar char="●"/>
            </a:pPr>
            <a:r>
              <a:rPr lang="en-GB"/>
              <a:t>Involves training the machine learning algorithm to learns from the dataset.</a:t>
            </a:r>
            <a:endParaRPr/>
          </a:p>
          <a:p>
            <a:pPr indent="-228600" lvl="1" marL="685800" rtl="0" algn="l">
              <a:lnSpc>
                <a:spcPct val="100000"/>
              </a:lnSpc>
              <a:spcBef>
                <a:spcPts val="1000"/>
              </a:spcBef>
              <a:spcAft>
                <a:spcPts val="0"/>
              </a:spcAft>
              <a:buSzPts val="1400"/>
              <a:buChar char="○"/>
            </a:pPr>
            <a:r>
              <a:rPr lang="en-GB"/>
              <a:t>Include feeding the algorithm with both data and answers and obtaining rule as the output</a:t>
            </a:r>
            <a:endParaRPr/>
          </a:p>
          <a:p>
            <a:pPr indent="-228600" lvl="0" marL="228600" rtl="0" algn="l">
              <a:lnSpc>
                <a:spcPct val="100000"/>
              </a:lnSpc>
              <a:spcBef>
                <a:spcPts val="1000"/>
              </a:spcBef>
              <a:spcAft>
                <a:spcPts val="0"/>
              </a:spcAft>
              <a:buSzPts val="1600"/>
              <a:buChar char="●"/>
            </a:pPr>
            <a:r>
              <a:rPr lang="en-GB"/>
              <a:t>In other word, </a:t>
            </a:r>
            <a:r>
              <a:rPr b="1" lang="en-GB">
                <a:solidFill>
                  <a:srgbClr val="00B0F0"/>
                </a:solidFill>
              </a:rPr>
              <a:t>fitting</a:t>
            </a:r>
            <a:r>
              <a:rPr lang="en-GB"/>
              <a:t> the machine learning algorithm search for relationship in the dataset.</a:t>
            </a:r>
            <a:endParaRPr/>
          </a:p>
          <a:p>
            <a:pPr indent="-228600" lvl="0" marL="228600" rtl="0" algn="l">
              <a:lnSpc>
                <a:spcPct val="100000"/>
              </a:lnSpc>
              <a:spcBef>
                <a:spcPts val="1000"/>
              </a:spcBef>
              <a:spcAft>
                <a:spcPts val="0"/>
              </a:spcAft>
              <a:buSzPts val="1600"/>
              <a:buChar char="●"/>
            </a:pPr>
            <a:r>
              <a:rPr lang="en-GB"/>
              <a:t>Selecting a Model</a:t>
            </a:r>
            <a:endParaRPr/>
          </a:p>
          <a:p>
            <a:pPr indent="-228600" lvl="1" marL="685800" rtl="0" algn="l">
              <a:lnSpc>
                <a:spcPct val="100000"/>
              </a:lnSpc>
              <a:spcBef>
                <a:spcPts val="1000"/>
              </a:spcBef>
              <a:spcAft>
                <a:spcPts val="0"/>
              </a:spcAft>
              <a:buSzPts val="1400"/>
              <a:buChar char="○"/>
            </a:pPr>
            <a:r>
              <a:rPr lang="en-GB"/>
              <a:t>Depends on the factor like data type, classification, regression, etc</a:t>
            </a:r>
            <a:endParaRPr/>
          </a:p>
          <a:p>
            <a:pPr indent="-228600" lvl="0" marL="228600" rtl="0" algn="l">
              <a:lnSpc>
                <a:spcPct val="100000"/>
              </a:lnSpc>
              <a:spcBef>
                <a:spcPts val="1000"/>
              </a:spcBef>
              <a:spcAft>
                <a:spcPts val="0"/>
              </a:spcAft>
              <a:buSzPts val="1600"/>
              <a:buChar char="●"/>
            </a:pPr>
            <a:r>
              <a:rPr lang="en-GB"/>
              <a:t>Model Initialization</a:t>
            </a:r>
            <a:endParaRPr/>
          </a:p>
          <a:p>
            <a:pPr indent="-228600" lvl="1" marL="685800" rtl="0" algn="l">
              <a:lnSpc>
                <a:spcPct val="100000"/>
              </a:lnSpc>
              <a:spcBef>
                <a:spcPts val="1000"/>
              </a:spcBef>
              <a:spcAft>
                <a:spcPts val="0"/>
              </a:spcAft>
              <a:buSzPts val="1400"/>
              <a:buChar char="○"/>
            </a:pPr>
            <a:r>
              <a:rPr lang="en-GB"/>
              <a:t>Initialize the model parameters depending on the chosen model.</a:t>
            </a:r>
            <a:endParaRPr/>
          </a:p>
          <a:p>
            <a:pPr indent="-228600" lvl="0" marL="228600" rtl="0" algn="l">
              <a:lnSpc>
                <a:spcPct val="100000"/>
              </a:lnSpc>
              <a:spcBef>
                <a:spcPts val="1000"/>
              </a:spcBef>
              <a:spcAft>
                <a:spcPts val="0"/>
              </a:spcAft>
              <a:buSzPts val="1600"/>
              <a:buChar char="●"/>
            </a:pPr>
            <a:r>
              <a:rPr lang="en-GB"/>
              <a:t>Hyperparameter Tuning</a:t>
            </a:r>
            <a:endParaRPr/>
          </a:p>
          <a:p>
            <a:pPr indent="-228600" lvl="1" marL="685800" rtl="0" algn="l">
              <a:lnSpc>
                <a:spcPct val="100000"/>
              </a:lnSpc>
              <a:spcBef>
                <a:spcPts val="1000"/>
              </a:spcBef>
              <a:spcAft>
                <a:spcPts val="0"/>
              </a:spcAft>
              <a:buSzPts val="1400"/>
              <a:buChar char="○"/>
            </a:pPr>
            <a:r>
              <a:rPr lang="en-GB"/>
              <a:t>Experiment with different hyperparameters, batch size, learning rate, etc.</a:t>
            </a:r>
            <a:endParaRPr/>
          </a:p>
          <a:p>
            <a:pPr indent="-228600" lvl="0" marL="228600" rtl="0" algn="l">
              <a:lnSpc>
                <a:spcPct val="100000"/>
              </a:lnSpc>
              <a:spcBef>
                <a:spcPts val="1000"/>
              </a:spcBef>
              <a:spcAft>
                <a:spcPts val="0"/>
              </a:spcAft>
              <a:buSzPts val="1600"/>
              <a:buChar char="●"/>
            </a:pPr>
            <a:r>
              <a:rPr lang="en-GB"/>
              <a:t>Early Stopping</a:t>
            </a:r>
            <a:endParaRPr/>
          </a:p>
          <a:p>
            <a:pPr indent="-228600" lvl="1" marL="685800" rtl="0" algn="l">
              <a:lnSpc>
                <a:spcPct val="100000"/>
              </a:lnSpc>
              <a:spcBef>
                <a:spcPts val="1000"/>
              </a:spcBef>
              <a:spcAft>
                <a:spcPts val="0"/>
              </a:spcAft>
              <a:buSzPts val="1400"/>
              <a:buChar char="○"/>
            </a:pPr>
            <a:r>
              <a:rPr lang="en-GB"/>
              <a:t>Monitor the model performance to prevent overfitting </a:t>
            </a:r>
            <a:endParaRPr/>
          </a:p>
        </p:txBody>
      </p:sp>
      <p:sp>
        <p:nvSpPr>
          <p:cNvPr id="335" name="Google Shape;335;g2b215770884_0_65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b215770884_0_663"/>
          <p:cNvSpPr txBox="1"/>
          <p:nvPr>
            <p:ph idx="4294967295" type="title"/>
          </p:nvPr>
        </p:nvSpPr>
        <p:spPr>
          <a:xfrm>
            <a:off x="282850" y="10420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rPr>
              <a:t>Model Building Process (Cont.)</a:t>
            </a:r>
            <a:endParaRPr b="1">
              <a:solidFill>
                <a:schemeClr val="accent1"/>
              </a:solidFill>
            </a:endParaRPr>
          </a:p>
        </p:txBody>
      </p:sp>
      <p:sp>
        <p:nvSpPr>
          <p:cNvPr id="342" name="Google Shape;342;g2b215770884_0_663"/>
          <p:cNvSpPr txBox="1"/>
          <p:nvPr>
            <p:ph idx="4294967295" type="body"/>
          </p:nvPr>
        </p:nvSpPr>
        <p:spPr>
          <a:xfrm>
            <a:off x="375225" y="709000"/>
            <a:ext cx="11283600" cy="5784300"/>
          </a:xfrm>
          <a:prstGeom prst="rect">
            <a:avLst/>
          </a:prstGeom>
          <a:noFill/>
          <a:ln>
            <a:noFill/>
          </a:ln>
        </p:spPr>
        <p:txBody>
          <a:bodyPr anchorCtr="0" anchor="t" bIns="45700" lIns="91425" spcFirstLastPara="1" rIns="91425" wrap="square" tIns="45700">
            <a:noAutofit/>
          </a:bodyPr>
          <a:lstStyle/>
          <a:p>
            <a:pPr indent="-234950" lvl="0" marL="228600" rtl="0" algn="l">
              <a:lnSpc>
                <a:spcPct val="100000"/>
              </a:lnSpc>
              <a:spcBef>
                <a:spcPts val="0"/>
              </a:spcBef>
              <a:spcAft>
                <a:spcPts val="0"/>
              </a:spcAft>
              <a:buClr>
                <a:schemeClr val="dk1"/>
              </a:buClr>
              <a:buSzPts val="1700"/>
              <a:buFont typeface="Spectral SemiBold"/>
              <a:buChar char="●"/>
            </a:pPr>
            <a:r>
              <a:rPr lang="en-GB" sz="2500">
                <a:solidFill>
                  <a:schemeClr val="dk1"/>
                </a:solidFill>
                <a:latin typeface="Spectral SemiBold"/>
                <a:ea typeface="Spectral SemiBold"/>
                <a:cs typeface="Spectral SemiBold"/>
                <a:sym typeface="Spectral SemiBold"/>
              </a:rPr>
              <a:t>Model Testing and Evaluation</a:t>
            </a:r>
            <a:endParaRPr sz="2500">
              <a:solidFill>
                <a:schemeClr val="dk1"/>
              </a:solidFill>
              <a:latin typeface="Spectral SemiBold"/>
              <a:ea typeface="Spectral SemiBold"/>
              <a:cs typeface="Spectral SemiBold"/>
              <a:sym typeface="Spectral SemiBold"/>
            </a:endParaRPr>
          </a:p>
          <a:p>
            <a:pPr indent="-234950" lvl="0" marL="228600" rtl="0" algn="l">
              <a:lnSpc>
                <a:spcPct val="100000"/>
              </a:lnSpc>
              <a:spcBef>
                <a:spcPts val="1000"/>
              </a:spcBef>
              <a:spcAft>
                <a:spcPts val="0"/>
              </a:spcAft>
              <a:buClr>
                <a:schemeClr val="dk1"/>
              </a:buClr>
              <a:buSzPts val="1700"/>
              <a:buFont typeface="Spectral SemiBold"/>
              <a:buChar char="●"/>
            </a:pPr>
            <a:r>
              <a:rPr lang="en-GB" sz="2500">
                <a:solidFill>
                  <a:schemeClr val="dk1"/>
                </a:solidFill>
                <a:latin typeface="Spectral SemiBold"/>
                <a:ea typeface="Spectral SemiBold"/>
                <a:cs typeface="Spectral SemiBold"/>
                <a:sym typeface="Spectral SemiBold"/>
              </a:rPr>
              <a:t>Testing and evaluation determine how well the model is expected to perform on new, unseen data. </a:t>
            </a:r>
            <a:endParaRPr sz="2500">
              <a:solidFill>
                <a:schemeClr val="dk1"/>
              </a:solidFill>
              <a:latin typeface="Spectral SemiBold"/>
              <a:ea typeface="Spectral SemiBold"/>
              <a:cs typeface="Spectral SemiBold"/>
              <a:sym typeface="Spectral SemiBold"/>
            </a:endParaRPr>
          </a:p>
          <a:p>
            <a:pPr indent="-234950" lvl="0" marL="228600" rtl="0" algn="l">
              <a:lnSpc>
                <a:spcPct val="100000"/>
              </a:lnSpc>
              <a:spcBef>
                <a:spcPts val="1000"/>
              </a:spcBef>
              <a:spcAft>
                <a:spcPts val="0"/>
              </a:spcAft>
              <a:buClr>
                <a:schemeClr val="dk1"/>
              </a:buClr>
              <a:buSzPts val="1700"/>
              <a:buFont typeface="Spectral SemiBold"/>
              <a:buChar char="●"/>
            </a:pPr>
            <a:r>
              <a:rPr lang="en-GB" sz="2500">
                <a:solidFill>
                  <a:schemeClr val="dk1"/>
                </a:solidFill>
                <a:latin typeface="Spectral SemiBold"/>
                <a:ea typeface="Spectral SemiBold"/>
                <a:cs typeface="Spectral SemiBold"/>
                <a:sym typeface="Spectral SemiBold"/>
              </a:rPr>
              <a:t>Testing</a:t>
            </a:r>
            <a:endParaRPr sz="25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Load the machine learning model trained during the training phase.</a:t>
            </a:r>
            <a:endParaRPr sz="20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Simply, using the fitted model on an unseen data.</a:t>
            </a:r>
            <a:endParaRPr sz="20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Include only feeding the model with data and obtaining prediction as the output</a:t>
            </a:r>
            <a:endParaRPr sz="2000">
              <a:solidFill>
                <a:schemeClr val="dk1"/>
              </a:solidFill>
              <a:latin typeface="Spectral SemiBold"/>
              <a:ea typeface="Spectral SemiBold"/>
              <a:cs typeface="Spectral SemiBold"/>
              <a:sym typeface="Spectral SemiBold"/>
            </a:endParaRPr>
          </a:p>
          <a:p>
            <a:pPr indent="-234950" lvl="0" marL="228600" rtl="0" algn="l">
              <a:lnSpc>
                <a:spcPct val="100000"/>
              </a:lnSpc>
              <a:spcBef>
                <a:spcPts val="1000"/>
              </a:spcBef>
              <a:spcAft>
                <a:spcPts val="0"/>
              </a:spcAft>
              <a:buClr>
                <a:schemeClr val="dk1"/>
              </a:buClr>
              <a:buSzPts val="1700"/>
              <a:buFont typeface="Spectral SemiBold"/>
              <a:buChar char="●"/>
            </a:pPr>
            <a:r>
              <a:rPr lang="en-GB" sz="2500">
                <a:solidFill>
                  <a:schemeClr val="dk1"/>
                </a:solidFill>
                <a:latin typeface="Spectral SemiBold"/>
                <a:ea typeface="Spectral SemiBold"/>
                <a:cs typeface="Spectral SemiBold"/>
                <a:sym typeface="Spectral SemiBold"/>
              </a:rPr>
              <a:t>Evaluation Metrics</a:t>
            </a:r>
            <a:endParaRPr sz="25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Classification Metrics, accuracy, precision, recall, F1-Score, Confusion Matrix</a:t>
            </a:r>
            <a:endParaRPr sz="20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Regression Metrics, MAE, MSE, RMSE</a:t>
            </a:r>
            <a:endParaRPr sz="20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Unsupervised Metrics, Silhoutte Score, Inertia, Precision, Recall</a:t>
            </a:r>
            <a:endParaRPr sz="2000">
              <a:solidFill>
                <a:schemeClr val="dk1"/>
              </a:solidFill>
              <a:latin typeface="Spectral SemiBold"/>
              <a:ea typeface="Spectral SemiBold"/>
              <a:cs typeface="Spectral SemiBold"/>
              <a:sym typeface="Spectral SemiBold"/>
            </a:endParaRPr>
          </a:p>
          <a:p>
            <a:pPr indent="-234950" lvl="0" marL="228600" rtl="0" algn="l">
              <a:lnSpc>
                <a:spcPct val="100000"/>
              </a:lnSpc>
              <a:spcBef>
                <a:spcPts val="1000"/>
              </a:spcBef>
              <a:spcAft>
                <a:spcPts val="0"/>
              </a:spcAft>
              <a:buClr>
                <a:schemeClr val="dk1"/>
              </a:buClr>
              <a:buSzPts val="1700"/>
              <a:buFont typeface="Spectral SemiBold"/>
              <a:buChar char="●"/>
            </a:pPr>
            <a:r>
              <a:rPr lang="en-GB" sz="2500">
                <a:solidFill>
                  <a:schemeClr val="dk1"/>
                </a:solidFill>
                <a:latin typeface="Spectral SemiBold"/>
                <a:ea typeface="Spectral SemiBold"/>
                <a:cs typeface="Spectral SemiBold"/>
                <a:sym typeface="Spectral SemiBold"/>
              </a:rPr>
              <a:t>Visualizations</a:t>
            </a:r>
            <a:endParaRPr sz="2500">
              <a:solidFill>
                <a:schemeClr val="dk1"/>
              </a:solidFill>
              <a:latin typeface="Spectral SemiBold"/>
              <a:ea typeface="Spectral SemiBold"/>
              <a:cs typeface="Spectral SemiBold"/>
              <a:sym typeface="Spectral SemiBold"/>
            </a:endParaRPr>
          </a:p>
          <a:p>
            <a:pPr indent="-234950" lvl="1" marL="685800" rtl="0" algn="l">
              <a:lnSpc>
                <a:spcPct val="100000"/>
              </a:lnSpc>
              <a:spcBef>
                <a:spcPts val="1000"/>
              </a:spcBef>
              <a:spcAft>
                <a:spcPts val="0"/>
              </a:spcAft>
              <a:buClr>
                <a:schemeClr val="dk1"/>
              </a:buClr>
              <a:buSzPts val="1500"/>
              <a:buFont typeface="Spectral SemiBold"/>
              <a:buChar char="○"/>
            </a:pPr>
            <a:r>
              <a:rPr lang="en-GB" sz="2000">
                <a:solidFill>
                  <a:schemeClr val="dk1"/>
                </a:solidFill>
                <a:latin typeface="Spectral SemiBold"/>
                <a:ea typeface="Spectral SemiBold"/>
                <a:cs typeface="Spectral SemiBold"/>
                <a:sym typeface="Spectral SemiBold"/>
              </a:rPr>
              <a:t>Create visualizations such as on confusion matrix, precision-recall</a:t>
            </a:r>
            <a:endParaRPr sz="2000">
              <a:solidFill>
                <a:schemeClr val="dk1"/>
              </a:solidFill>
              <a:latin typeface="Spectral SemiBold"/>
              <a:ea typeface="Spectral SemiBold"/>
              <a:cs typeface="Spectral SemiBold"/>
              <a:sym typeface="Spectral SemiBold"/>
            </a:endParaRPr>
          </a:p>
        </p:txBody>
      </p:sp>
      <p:sp>
        <p:nvSpPr>
          <p:cNvPr id="343" name="Google Shape;343;g2b215770884_0_66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b215770884_0_673"/>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t>Reflect</a:t>
            </a:r>
            <a:endParaRPr/>
          </a:p>
        </p:txBody>
      </p:sp>
      <p:sp>
        <p:nvSpPr>
          <p:cNvPr id="350" name="Google Shape;350;g2b215770884_0_673"/>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Font typeface="Trebuchet MS"/>
              <a:buAutoNum type="arabicPeriod"/>
            </a:pPr>
            <a:r>
              <a:rPr b="1" lang="en-GB"/>
              <a:t>During ML model training, </a:t>
            </a:r>
            <a:endParaRPr/>
          </a:p>
          <a:p>
            <a:pPr indent="-342900" lvl="1" marL="800100" rtl="0" algn="l">
              <a:lnSpc>
                <a:spcPct val="100000"/>
              </a:lnSpc>
              <a:spcBef>
                <a:spcPts val="1000"/>
              </a:spcBef>
              <a:spcAft>
                <a:spcPts val="0"/>
              </a:spcAft>
              <a:buSzPts val="1400"/>
              <a:buFont typeface="Trebuchet MS"/>
              <a:buAutoNum type="arabicPeriod"/>
            </a:pPr>
            <a:r>
              <a:rPr b="1" lang="en-GB"/>
              <a:t>What are the inputs to the model? </a:t>
            </a:r>
            <a:endParaRPr/>
          </a:p>
          <a:p>
            <a:pPr indent="-342900" lvl="1" marL="800100" rtl="0" algn="l">
              <a:lnSpc>
                <a:spcPct val="100000"/>
              </a:lnSpc>
              <a:spcBef>
                <a:spcPts val="1000"/>
              </a:spcBef>
              <a:spcAft>
                <a:spcPts val="0"/>
              </a:spcAft>
              <a:buSzPts val="1400"/>
              <a:buFont typeface="Trebuchet MS"/>
              <a:buAutoNum type="arabicPeriod"/>
            </a:pPr>
            <a:r>
              <a:rPr b="1" lang="en-GB"/>
              <a:t>What is the output?</a:t>
            </a:r>
            <a:endParaRPr/>
          </a:p>
          <a:p>
            <a:pPr indent="-342900" lvl="0" marL="342900" rtl="0" algn="l">
              <a:lnSpc>
                <a:spcPct val="100000"/>
              </a:lnSpc>
              <a:spcBef>
                <a:spcPts val="1000"/>
              </a:spcBef>
              <a:spcAft>
                <a:spcPts val="0"/>
              </a:spcAft>
              <a:buSzPts val="1600"/>
              <a:buFont typeface="Trebuchet MS"/>
              <a:buAutoNum type="arabicPeriod"/>
            </a:pPr>
            <a:r>
              <a:rPr b="1" lang="en-GB"/>
              <a:t>During ML model testing, </a:t>
            </a:r>
            <a:endParaRPr b="1"/>
          </a:p>
          <a:p>
            <a:pPr indent="-342900" lvl="1" marL="800100" rtl="0" algn="l">
              <a:lnSpc>
                <a:spcPct val="100000"/>
              </a:lnSpc>
              <a:spcBef>
                <a:spcPts val="1000"/>
              </a:spcBef>
              <a:spcAft>
                <a:spcPts val="0"/>
              </a:spcAft>
              <a:buSzPts val="1400"/>
              <a:buFont typeface="Trebuchet MS"/>
              <a:buAutoNum type="arabicPeriod"/>
            </a:pPr>
            <a:r>
              <a:rPr b="1" lang="en-GB"/>
              <a:t>What is the input to the model? </a:t>
            </a:r>
            <a:endParaRPr/>
          </a:p>
          <a:p>
            <a:pPr indent="-342900" lvl="1" marL="800100" rtl="0" algn="l">
              <a:lnSpc>
                <a:spcPct val="100000"/>
              </a:lnSpc>
              <a:spcBef>
                <a:spcPts val="1000"/>
              </a:spcBef>
              <a:spcAft>
                <a:spcPts val="0"/>
              </a:spcAft>
              <a:buSzPts val="1400"/>
              <a:buFont typeface="Trebuchet MS"/>
              <a:buAutoNum type="arabicPeriod"/>
            </a:pPr>
            <a:r>
              <a:rPr b="1" lang="en-GB"/>
              <a:t>What is the output?</a:t>
            </a:r>
            <a:endParaRPr b="1"/>
          </a:p>
          <a:p>
            <a:pPr indent="-241300" lvl="0" marL="342900" rtl="0" algn="l">
              <a:lnSpc>
                <a:spcPct val="100000"/>
              </a:lnSpc>
              <a:spcBef>
                <a:spcPts val="1000"/>
              </a:spcBef>
              <a:spcAft>
                <a:spcPts val="0"/>
              </a:spcAft>
              <a:buSzPts val="1600"/>
              <a:buFont typeface="Trebuchet MS"/>
              <a:buNone/>
            </a:pPr>
            <a:r>
              <a:t/>
            </a:r>
            <a:endParaRPr b="1"/>
          </a:p>
        </p:txBody>
      </p:sp>
      <p:sp>
        <p:nvSpPr>
          <p:cNvPr id="351" name="Google Shape;351;g2b215770884_0_67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b215770884_0_683"/>
          <p:cNvSpPr txBox="1"/>
          <p:nvPr>
            <p:ph idx="4294967295" type="title"/>
          </p:nvPr>
        </p:nvSpPr>
        <p:spPr>
          <a:xfrm>
            <a:off x="444500" y="542925"/>
            <a:ext cx="11214000" cy="66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sz="4100"/>
              <a:t>Pre-Practical Guide</a:t>
            </a:r>
            <a:endParaRPr sz="4100"/>
          </a:p>
        </p:txBody>
      </p:sp>
      <p:sp>
        <p:nvSpPr>
          <p:cNvPr id="358" name="Google Shape;358;g2b215770884_0_683"/>
          <p:cNvSpPr txBox="1"/>
          <p:nvPr>
            <p:ph idx="4294967295" type="body"/>
          </p:nvPr>
        </p:nvSpPr>
        <p:spPr>
          <a:xfrm>
            <a:off x="444500" y="1625375"/>
            <a:ext cx="10941600" cy="5041500"/>
          </a:xfrm>
          <a:prstGeom prst="rect">
            <a:avLst/>
          </a:prstGeom>
          <a:noFill/>
          <a:ln>
            <a:noFill/>
          </a:ln>
        </p:spPr>
        <p:txBody>
          <a:bodyPr anchorCtr="0" anchor="t" bIns="45700" lIns="91425" spcFirstLastPara="1" rIns="91425" wrap="square" tIns="45700">
            <a:noAutofit/>
          </a:bodyPr>
          <a:lstStyle/>
          <a:p>
            <a:pPr indent="-254000" lvl="0" marL="228600" rtl="0" algn="l">
              <a:lnSpc>
                <a:spcPct val="100000"/>
              </a:lnSpc>
              <a:spcBef>
                <a:spcPts val="0"/>
              </a:spcBef>
              <a:spcAft>
                <a:spcPts val="0"/>
              </a:spcAft>
              <a:buSzPts val="2000"/>
              <a:buChar char="●"/>
            </a:pPr>
            <a:r>
              <a:rPr b="1" lang="en-GB" sz="2800"/>
              <a:t>Decision Tree</a:t>
            </a:r>
            <a:endParaRPr sz="2800"/>
          </a:p>
          <a:p>
            <a:pPr indent="-254000" lvl="0" marL="228600" rtl="0" algn="l">
              <a:lnSpc>
                <a:spcPct val="100000"/>
              </a:lnSpc>
              <a:spcBef>
                <a:spcPts val="1000"/>
              </a:spcBef>
              <a:spcAft>
                <a:spcPts val="0"/>
              </a:spcAft>
              <a:buSzPts val="2000"/>
              <a:buChar char="●"/>
            </a:pPr>
            <a:r>
              <a:rPr lang="en-GB" sz="2800"/>
              <a:t>A decision tree is a flowchart-like tree structure where an internal node represents a feature (or attribute), the branch represents a decision rule, and each leaf node represents the outcome</a:t>
            </a:r>
            <a:r>
              <a:rPr b="1" lang="en-GB" sz="2800"/>
              <a:t>.</a:t>
            </a:r>
            <a:endParaRPr sz="2800"/>
          </a:p>
          <a:p>
            <a:pPr indent="-254000" lvl="1" marL="685800" rtl="0" algn="l">
              <a:lnSpc>
                <a:spcPct val="100000"/>
              </a:lnSpc>
              <a:spcBef>
                <a:spcPts val="1000"/>
              </a:spcBef>
              <a:spcAft>
                <a:spcPts val="0"/>
              </a:spcAft>
              <a:buSzPts val="1800"/>
              <a:buChar char="○"/>
            </a:pPr>
            <a:r>
              <a:rPr lang="en-GB" sz="2300"/>
              <a:t>The topmost node in a decision tree is known as the root node. It learns to partition on the basis of the attribute value. </a:t>
            </a:r>
            <a:endParaRPr sz="2300"/>
          </a:p>
          <a:p>
            <a:pPr indent="-254000" lvl="1" marL="685800" rtl="0" algn="l">
              <a:lnSpc>
                <a:spcPct val="100000"/>
              </a:lnSpc>
              <a:spcBef>
                <a:spcPts val="1000"/>
              </a:spcBef>
              <a:spcAft>
                <a:spcPts val="0"/>
              </a:spcAft>
              <a:buSzPts val="1800"/>
              <a:buChar char="○"/>
            </a:pPr>
            <a:r>
              <a:rPr lang="en-GB" sz="2300"/>
              <a:t>It partitions the tree in a recursive manner called recursive partitioning. This flowchart-like structure helps you in decision-making. </a:t>
            </a:r>
            <a:endParaRPr sz="2300"/>
          </a:p>
          <a:p>
            <a:pPr indent="-254000" lvl="1" marL="685800" rtl="0" algn="l">
              <a:lnSpc>
                <a:spcPct val="100000"/>
              </a:lnSpc>
              <a:spcBef>
                <a:spcPts val="1000"/>
              </a:spcBef>
              <a:spcAft>
                <a:spcPts val="0"/>
              </a:spcAft>
              <a:buSzPts val="1800"/>
              <a:buChar char="○"/>
            </a:pPr>
            <a:r>
              <a:rPr lang="en-GB" sz="2300"/>
              <a:t>It's visualization like a flowchart diagram which easily mimics the human level thinking. That is why decision trees are easy to understand and interpret.</a:t>
            </a:r>
            <a:endParaRPr sz="2300"/>
          </a:p>
        </p:txBody>
      </p:sp>
      <p:sp>
        <p:nvSpPr>
          <p:cNvPr id="359" name="Google Shape;359;g2b215770884_0_683"/>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700"/>
              <a:t>‹#›</a:t>
            </a:fld>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b215770884_0_694"/>
          <p:cNvSpPr txBox="1"/>
          <p:nvPr>
            <p:ph idx="4294967295" type="title"/>
          </p:nvPr>
        </p:nvSpPr>
        <p:spPr>
          <a:xfrm>
            <a:off x="444500" y="0"/>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t>Pre-Practical Guide</a:t>
            </a:r>
            <a:endParaRPr/>
          </a:p>
        </p:txBody>
      </p:sp>
      <p:sp>
        <p:nvSpPr>
          <p:cNvPr id="366" name="Google Shape;366;g2b215770884_0_694"/>
          <p:cNvSpPr txBox="1"/>
          <p:nvPr>
            <p:ph idx="4294967295" type="body"/>
          </p:nvPr>
        </p:nvSpPr>
        <p:spPr>
          <a:xfrm>
            <a:off x="444499" y="809935"/>
            <a:ext cx="8223600" cy="50415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Char char="●"/>
            </a:pPr>
            <a:r>
              <a:rPr b="1" lang="en-GB">
                <a:solidFill>
                  <a:schemeClr val="dk1"/>
                </a:solidFill>
              </a:rPr>
              <a:t>Decision Tree Classifier</a:t>
            </a:r>
            <a:endParaRPr>
              <a:solidFill>
                <a:schemeClr val="dk1"/>
              </a:solidFill>
            </a:endParaRPr>
          </a:p>
          <a:p>
            <a:pPr indent="-228600" lvl="1" marL="685800" rtl="0" algn="l">
              <a:lnSpc>
                <a:spcPct val="100000"/>
              </a:lnSpc>
              <a:spcBef>
                <a:spcPts val="1000"/>
              </a:spcBef>
              <a:spcAft>
                <a:spcPts val="0"/>
              </a:spcAft>
              <a:buClr>
                <a:schemeClr val="dk1"/>
              </a:buClr>
              <a:buSzPts val="1400"/>
              <a:buChar char="○"/>
            </a:pPr>
            <a:r>
              <a:rPr lang="en-GB">
                <a:solidFill>
                  <a:schemeClr val="dk1"/>
                </a:solidFill>
              </a:rPr>
              <a:t>Determining titanic </a:t>
            </a:r>
            <a:r>
              <a:rPr lang="en-GB">
                <a:solidFill>
                  <a:schemeClr val="dk1"/>
                </a:solidFill>
              </a:rPr>
              <a:t>survival</a:t>
            </a:r>
            <a:r>
              <a:rPr lang="en-GB">
                <a:solidFill>
                  <a:schemeClr val="dk1"/>
                </a:solidFill>
              </a:rPr>
              <a:t> </a:t>
            </a:r>
            <a:endParaRPr>
              <a:solidFill>
                <a:schemeClr val="dk1"/>
              </a:solidFill>
            </a:endParaRPr>
          </a:p>
        </p:txBody>
      </p:sp>
      <p:sp>
        <p:nvSpPr>
          <p:cNvPr id="367" name="Google Shape;367;g2b215770884_0_694"/>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368" name="Google Shape;368;g2b215770884_0_694"/>
          <p:cNvPicPr preferRelativeResize="0"/>
          <p:nvPr/>
        </p:nvPicPr>
        <p:blipFill>
          <a:blip r:embed="rId3">
            <a:alphaModFix/>
          </a:blip>
          <a:stretch>
            <a:fillRect/>
          </a:stretch>
        </p:blipFill>
        <p:spPr>
          <a:xfrm>
            <a:off x="859200" y="1638675"/>
            <a:ext cx="10161550" cy="504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b215770884_0_706"/>
          <p:cNvSpPr txBox="1"/>
          <p:nvPr>
            <p:ph idx="4294967295" type="title"/>
          </p:nvPr>
        </p:nvSpPr>
        <p:spPr>
          <a:xfrm>
            <a:off x="305950" y="5660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rPr>
              <a:t>Reflect</a:t>
            </a:r>
            <a:endParaRPr>
              <a:solidFill>
                <a:schemeClr val="accent1"/>
              </a:solidFill>
            </a:endParaRPr>
          </a:p>
        </p:txBody>
      </p:sp>
      <p:sp>
        <p:nvSpPr>
          <p:cNvPr id="375" name="Google Shape;375;g2b215770884_0_706"/>
          <p:cNvSpPr txBox="1"/>
          <p:nvPr>
            <p:ph idx="4294967295" type="body"/>
          </p:nvPr>
        </p:nvSpPr>
        <p:spPr>
          <a:xfrm>
            <a:off x="305949" y="15722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600"/>
              <a:buFont typeface="Trebuchet MS"/>
              <a:buAutoNum type="arabicPeriod"/>
            </a:pPr>
            <a:r>
              <a:rPr b="1" lang="en-GB">
                <a:solidFill>
                  <a:schemeClr val="dk1"/>
                </a:solidFill>
              </a:rPr>
              <a:t>What type of machine learning task is Decision Tree use for?</a:t>
            </a:r>
            <a:endParaRPr>
              <a:solidFill>
                <a:schemeClr val="dk1"/>
              </a:solidFill>
            </a:endParaRPr>
          </a:p>
          <a:p>
            <a:pPr indent="-342900" lvl="0" marL="342900" rtl="0" algn="l">
              <a:lnSpc>
                <a:spcPct val="100000"/>
              </a:lnSpc>
              <a:spcBef>
                <a:spcPts val="1000"/>
              </a:spcBef>
              <a:spcAft>
                <a:spcPts val="0"/>
              </a:spcAft>
              <a:buClr>
                <a:schemeClr val="dk1"/>
              </a:buClr>
              <a:buSzPts val="1600"/>
              <a:buFont typeface="Trebuchet MS"/>
              <a:buAutoNum type="arabicPeriod"/>
            </a:pPr>
            <a:r>
              <a:rPr b="1" lang="en-GB">
                <a:solidFill>
                  <a:schemeClr val="dk1"/>
                </a:solidFill>
              </a:rPr>
              <a:t>The titanic  survivor classification example, is it a binary or multiclass?</a:t>
            </a:r>
            <a:endParaRPr>
              <a:solidFill>
                <a:schemeClr val="dk1"/>
              </a:solidFill>
            </a:endParaRPr>
          </a:p>
          <a:p>
            <a:pPr indent="-342900" lvl="0" marL="342900" rtl="0" algn="l">
              <a:lnSpc>
                <a:spcPct val="100000"/>
              </a:lnSpc>
              <a:spcBef>
                <a:spcPts val="1000"/>
              </a:spcBef>
              <a:spcAft>
                <a:spcPts val="0"/>
              </a:spcAft>
              <a:buClr>
                <a:schemeClr val="dk1"/>
              </a:buClr>
              <a:buSzPts val="1600"/>
              <a:buFont typeface="Trebuchet MS"/>
              <a:buAutoNum type="arabicPeriod"/>
            </a:pPr>
            <a:r>
              <a:rPr b="1" i="1" lang="en-GB">
                <a:solidFill>
                  <a:schemeClr val="dk1"/>
                </a:solidFill>
              </a:rPr>
              <a:t>Next, See Notebook</a:t>
            </a:r>
            <a:endParaRPr>
              <a:solidFill>
                <a:schemeClr val="dk1"/>
              </a:solidFill>
            </a:endParaRPr>
          </a:p>
        </p:txBody>
      </p:sp>
      <p:sp>
        <p:nvSpPr>
          <p:cNvPr id="376" name="Google Shape;376;g2b215770884_0_706"/>
          <p:cNvSpPr txBox="1"/>
          <p:nvPr>
            <p:ph idx="12" type="sldNum"/>
          </p:nvPr>
        </p:nvSpPr>
        <p:spPr>
          <a:xfrm>
            <a:off x="11113650" y="63381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b215770884_0_716"/>
          <p:cNvSpPr txBox="1"/>
          <p:nvPr>
            <p:ph idx="4294967295" type="title"/>
          </p:nvPr>
        </p:nvSpPr>
        <p:spPr>
          <a:xfrm>
            <a:off x="583050" y="17345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solidFill>
                  <a:schemeClr val="accent1"/>
                </a:solidFill>
              </a:rPr>
              <a:t>Pre-Practical Guide (Cont.)</a:t>
            </a:r>
            <a:endParaRPr>
              <a:solidFill>
                <a:schemeClr val="accent1"/>
              </a:solidFill>
            </a:endParaRPr>
          </a:p>
        </p:txBody>
      </p:sp>
      <p:sp>
        <p:nvSpPr>
          <p:cNvPr id="383" name="Google Shape;383;g2b215770884_0_716"/>
          <p:cNvSpPr txBox="1"/>
          <p:nvPr>
            <p:ph idx="4294967295" type="body"/>
          </p:nvPr>
        </p:nvSpPr>
        <p:spPr>
          <a:xfrm>
            <a:off x="117450" y="778250"/>
            <a:ext cx="11679600" cy="59499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Linear Regression</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Suppose we have a dataset which contains information about relationship between 'Years of experience' and 'Salary' in a particular work field.</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Representing the experience with variable x and salary with y, we can say that y ∝ x.</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However, a change in x does not usually mean an equal change in y.</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Let's add a coefficient b1 to our example.</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We thus get y = b1*x</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Now the salaries in a particular job always start with the base amount or the lowest possible salary. We thus need to take that constant in consideration.</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The constant b0 would be the starting salary for someone with a zero level of experience. Assuming every fresher in the company gets 30K as starting salary we can set it as the base price.</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Finally, we have:</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Salary = b0 + b1* Experience, or just y = b0 + b1*x</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This is a simple linear equation, y = mx + c</a:t>
            </a:r>
            <a:endParaRPr>
              <a:solidFill>
                <a:schemeClr val="dk1"/>
              </a:solidFill>
              <a:latin typeface="Spectral SemiBold"/>
              <a:ea typeface="Spectral SemiBold"/>
              <a:cs typeface="Spectral SemiBold"/>
              <a:sym typeface="Spectral SemiBold"/>
            </a:endParaRPr>
          </a:p>
        </p:txBody>
      </p:sp>
      <p:sp>
        <p:nvSpPr>
          <p:cNvPr id="384" name="Google Shape;384;g2b215770884_0_716"/>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b215770884_0_726"/>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200"/>
              <a:buFont typeface="Trebuchet MS"/>
              <a:buNone/>
            </a:pPr>
            <a:r>
              <a:rPr lang="en-GB"/>
              <a:t>Reflect</a:t>
            </a:r>
            <a:endParaRPr/>
          </a:p>
        </p:txBody>
      </p:sp>
      <p:sp>
        <p:nvSpPr>
          <p:cNvPr id="391" name="Google Shape;391;g2b215770884_0_726"/>
          <p:cNvSpPr txBox="1"/>
          <p:nvPr>
            <p:ph idx="4294967295" type="body"/>
          </p:nvPr>
        </p:nvSpPr>
        <p:spPr>
          <a:xfrm>
            <a:off x="444499" y="1625385"/>
            <a:ext cx="8223600" cy="5041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00"/>
              <a:buFont typeface="Trebuchet MS"/>
              <a:buAutoNum type="arabicPeriod"/>
            </a:pPr>
            <a:r>
              <a:rPr b="1" lang="en-GB"/>
              <a:t>What type of machine learning task is Linear Regression use for?</a:t>
            </a:r>
            <a:endParaRPr b="1"/>
          </a:p>
          <a:p>
            <a:pPr indent="-342900" lvl="0" marL="342900" rtl="0" algn="l">
              <a:lnSpc>
                <a:spcPct val="100000"/>
              </a:lnSpc>
              <a:spcBef>
                <a:spcPts val="1000"/>
              </a:spcBef>
              <a:spcAft>
                <a:spcPts val="0"/>
              </a:spcAft>
              <a:buSzPts val="1600"/>
              <a:buFont typeface="Trebuchet MS"/>
              <a:buAutoNum type="arabicPeriod"/>
            </a:pPr>
            <a:r>
              <a:rPr b="1" lang="en-GB"/>
              <a:t>What is the name of Linear Regression when there is a single data input?</a:t>
            </a:r>
            <a:endParaRPr/>
          </a:p>
          <a:p>
            <a:pPr indent="-342900" lvl="0" marL="342900" rtl="0" algn="l">
              <a:lnSpc>
                <a:spcPct val="100000"/>
              </a:lnSpc>
              <a:spcBef>
                <a:spcPts val="1000"/>
              </a:spcBef>
              <a:spcAft>
                <a:spcPts val="0"/>
              </a:spcAft>
              <a:buSzPts val="1600"/>
              <a:buFont typeface="Trebuchet MS"/>
              <a:buAutoNum type="arabicPeriod"/>
            </a:pPr>
            <a:r>
              <a:rPr b="1" lang="en-GB"/>
              <a:t>What is the name of Linear Regression when there is multiple data input?</a:t>
            </a:r>
            <a:endParaRPr/>
          </a:p>
          <a:p>
            <a:pPr indent="-342900" lvl="0" marL="342900" rtl="0" algn="l">
              <a:lnSpc>
                <a:spcPct val="100000"/>
              </a:lnSpc>
              <a:spcBef>
                <a:spcPts val="1000"/>
              </a:spcBef>
              <a:spcAft>
                <a:spcPts val="0"/>
              </a:spcAft>
              <a:buSzPts val="1600"/>
              <a:buFont typeface="Trebuchet MS"/>
              <a:buAutoNum type="arabicPeriod"/>
            </a:pPr>
            <a:r>
              <a:rPr b="1" i="1" lang="en-GB"/>
              <a:t>Next, See Notebook</a:t>
            </a:r>
            <a:endParaRPr b="1" i="1"/>
          </a:p>
        </p:txBody>
      </p:sp>
      <p:sp>
        <p:nvSpPr>
          <p:cNvPr id="392" name="Google Shape;392;g2b215770884_0_726"/>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b215770884_0_254"/>
          <p:cNvSpPr txBox="1"/>
          <p:nvPr>
            <p:ph type="ctrTitle"/>
          </p:nvPr>
        </p:nvSpPr>
        <p:spPr>
          <a:xfrm>
            <a:off x="444500" y="542925"/>
            <a:ext cx="11214000" cy="10482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t>Contents:</a:t>
            </a:r>
            <a:endParaRPr/>
          </a:p>
        </p:txBody>
      </p:sp>
      <p:sp>
        <p:nvSpPr>
          <p:cNvPr id="117" name="Google Shape;117;g2b215770884_0_254"/>
          <p:cNvSpPr txBox="1"/>
          <p:nvPr>
            <p:ph idx="1" type="subTitle"/>
          </p:nvPr>
        </p:nvSpPr>
        <p:spPr>
          <a:xfrm>
            <a:off x="444500" y="1625375"/>
            <a:ext cx="7962600" cy="4860600"/>
          </a:xfrm>
          <a:prstGeom prst="rect">
            <a:avLst/>
          </a:prstGeom>
          <a:noFill/>
          <a:ln>
            <a:noFill/>
          </a:ln>
        </p:spPr>
        <p:txBody>
          <a:bodyPr anchorCtr="0" anchor="t" bIns="45700" lIns="91425" spcFirstLastPara="1" rIns="91425" wrap="square" tIns="45700">
            <a:noAutofit/>
          </a:bodyPr>
          <a:lstStyle/>
          <a:p>
            <a:pPr indent="-127000" lvl="0" marL="228600" rtl="0" algn="l">
              <a:lnSpc>
                <a:spcPct val="100000"/>
              </a:lnSpc>
              <a:spcBef>
                <a:spcPts val="0"/>
              </a:spcBef>
              <a:spcAft>
                <a:spcPts val="0"/>
              </a:spcAft>
              <a:buClr>
                <a:schemeClr val="dk1"/>
              </a:buClr>
              <a:buSzPts val="1700"/>
              <a:buNone/>
            </a:pPr>
            <a:r>
              <a:rPr b="1" lang="en-GB" sz="2500">
                <a:solidFill>
                  <a:schemeClr val="dk1"/>
                </a:solidFill>
              </a:rPr>
              <a:t>Introduction - recap</a:t>
            </a:r>
            <a:endParaRPr b="1" sz="25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Concept of Machine Learning Models</a:t>
            </a:r>
            <a:endParaRPr b="1" sz="25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Machine Learning Algorithms and Models</a:t>
            </a:r>
            <a:endParaRPr b="1" sz="25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Machine Learning Tasks</a:t>
            </a:r>
            <a:endParaRPr b="1" sz="25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Model Building Process</a:t>
            </a:r>
            <a:endParaRPr b="1" sz="2500">
              <a:solidFill>
                <a:schemeClr val="dk1"/>
              </a:solidFill>
            </a:endParaRPr>
          </a:p>
          <a:p>
            <a:pPr indent="-139700" lvl="1" marL="685800" rtl="0" algn="l">
              <a:lnSpc>
                <a:spcPct val="100000"/>
              </a:lnSpc>
              <a:spcBef>
                <a:spcPts val="1000"/>
              </a:spcBef>
              <a:spcAft>
                <a:spcPts val="0"/>
              </a:spcAft>
              <a:buClr>
                <a:schemeClr val="dk1"/>
              </a:buClr>
              <a:buSzPts val="1500"/>
              <a:buNone/>
            </a:pPr>
            <a:r>
              <a:rPr b="1" lang="en-GB" sz="2000">
                <a:solidFill>
                  <a:schemeClr val="dk1"/>
                </a:solidFill>
              </a:rPr>
              <a:t>Data Splitting</a:t>
            </a:r>
            <a:endParaRPr b="1" sz="2000">
              <a:solidFill>
                <a:schemeClr val="dk1"/>
              </a:solidFill>
            </a:endParaRPr>
          </a:p>
          <a:p>
            <a:pPr indent="-139700" lvl="1" marL="685800" rtl="0" algn="l">
              <a:lnSpc>
                <a:spcPct val="100000"/>
              </a:lnSpc>
              <a:spcBef>
                <a:spcPts val="1000"/>
              </a:spcBef>
              <a:spcAft>
                <a:spcPts val="0"/>
              </a:spcAft>
              <a:buClr>
                <a:schemeClr val="dk1"/>
              </a:buClr>
              <a:buSzPts val="1500"/>
              <a:buNone/>
            </a:pPr>
            <a:r>
              <a:rPr b="1" lang="en-GB" sz="2000">
                <a:solidFill>
                  <a:schemeClr val="dk1"/>
                </a:solidFill>
              </a:rPr>
              <a:t>Model Training</a:t>
            </a:r>
            <a:endParaRPr b="1" sz="2000">
              <a:solidFill>
                <a:schemeClr val="dk1"/>
              </a:solidFill>
            </a:endParaRPr>
          </a:p>
          <a:p>
            <a:pPr indent="-139700" lvl="1" marL="685800" rtl="0" algn="l">
              <a:lnSpc>
                <a:spcPct val="100000"/>
              </a:lnSpc>
              <a:spcBef>
                <a:spcPts val="1000"/>
              </a:spcBef>
              <a:spcAft>
                <a:spcPts val="0"/>
              </a:spcAft>
              <a:buClr>
                <a:schemeClr val="dk1"/>
              </a:buClr>
              <a:buSzPts val="1500"/>
              <a:buNone/>
            </a:pPr>
            <a:r>
              <a:rPr b="1" lang="en-GB" sz="2000">
                <a:solidFill>
                  <a:schemeClr val="dk1"/>
                </a:solidFill>
              </a:rPr>
              <a:t>Model Testing and Evaluation</a:t>
            </a:r>
            <a:endParaRPr b="1" sz="20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Practical Guide</a:t>
            </a:r>
            <a:endParaRPr b="1" sz="2500">
              <a:solidFill>
                <a:schemeClr val="dk1"/>
              </a:solidFill>
            </a:endParaRPr>
          </a:p>
          <a:p>
            <a:pPr indent="-127000" lvl="0" marL="228600" rtl="0" algn="l">
              <a:lnSpc>
                <a:spcPct val="100000"/>
              </a:lnSpc>
              <a:spcBef>
                <a:spcPts val="1000"/>
              </a:spcBef>
              <a:spcAft>
                <a:spcPts val="0"/>
              </a:spcAft>
              <a:buClr>
                <a:schemeClr val="dk1"/>
              </a:buClr>
              <a:buSzPts val="1700"/>
              <a:buNone/>
            </a:pPr>
            <a:r>
              <a:rPr b="1" lang="en-GB" sz="2500">
                <a:solidFill>
                  <a:schemeClr val="dk1"/>
                </a:solidFill>
              </a:rPr>
              <a:t>Q and A</a:t>
            </a:r>
            <a:endParaRPr b="1" sz="2500">
              <a:solidFill>
                <a:schemeClr val="dk1"/>
              </a:solidFill>
            </a:endParaRPr>
          </a:p>
        </p:txBody>
      </p:sp>
      <p:sp>
        <p:nvSpPr>
          <p:cNvPr id="118" name="Google Shape;118;g2b215770884_0_254"/>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2b215770884_0_736"/>
          <p:cNvPicPr preferRelativeResize="0"/>
          <p:nvPr/>
        </p:nvPicPr>
        <p:blipFill>
          <a:blip r:embed="rId3">
            <a:alphaModFix/>
          </a:blip>
          <a:stretch>
            <a:fillRect/>
          </a:stretch>
        </p:blipFill>
        <p:spPr>
          <a:xfrm>
            <a:off x="3953675" y="507850"/>
            <a:ext cx="4641699" cy="6019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b215770884_0_264"/>
          <p:cNvSpPr txBox="1"/>
          <p:nvPr>
            <p:ph type="ctrTitle"/>
          </p:nvPr>
        </p:nvSpPr>
        <p:spPr>
          <a:xfrm>
            <a:off x="444500" y="542925"/>
            <a:ext cx="11214000" cy="10482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t>Introduction</a:t>
            </a:r>
            <a:endParaRPr/>
          </a:p>
        </p:txBody>
      </p:sp>
      <p:sp>
        <p:nvSpPr>
          <p:cNvPr id="125" name="Google Shape;125;g2b215770884_0_264"/>
          <p:cNvSpPr txBox="1"/>
          <p:nvPr>
            <p:ph idx="1" type="subTitle"/>
          </p:nvPr>
        </p:nvSpPr>
        <p:spPr>
          <a:xfrm>
            <a:off x="444500" y="1625375"/>
            <a:ext cx="10973400" cy="5041500"/>
          </a:xfrm>
          <a:prstGeom prst="rect">
            <a:avLst/>
          </a:prstGeom>
          <a:noFill/>
          <a:ln>
            <a:noFill/>
          </a:ln>
        </p:spPr>
        <p:txBody>
          <a:bodyPr anchorCtr="0" anchor="t" bIns="45700" lIns="91425" spcFirstLastPara="1" rIns="91425" wrap="square" tIns="45700">
            <a:noAutofit/>
          </a:bodyPr>
          <a:lstStyle/>
          <a:p>
            <a:pPr indent="-273050" lvl="0" marL="228600" rtl="0" algn="just">
              <a:lnSpc>
                <a:spcPct val="100000"/>
              </a:lnSpc>
              <a:spcBef>
                <a:spcPts val="0"/>
              </a:spcBef>
              <a:spcAft>
                <a:spcPts val="0"/>
              </a:spcAft>
              <a:buClr>
                <a:schemeClr val="dk1"/>
              </a:buClr>
              <a:buSzPts val="2300"/>
              <a:buFont typeface="Times New Roman"/>
              <a:buChar char="❖"/>
            </a:pPr>
            <a:r>
              <a:rPr lang="en-GB" sz="3100">
                <a:solidFill>
                  <a:schemeClr val="dk1"/>
                </a:solidFill>
                <a:latin typeface="Times New Roman"/>
                <a:ea typeface="Times New Roman"/>
                <a:cs typeface="Times New Roman"/>
                <a:sym typeface="Times New Roman"/>
              </a:rPr>
              <a:t>Understanding machine learning models is understanding what machine learning is.</a:t>
            </a:r>
            <a:endParaRPr sz="3100">
              <a:solidFill>
                <a:schemeClr val="dk1"/>
              </a:solidFill>
              <a:latin typeface="Times New Roman"/>
              <a:ea typeface="Times New Roman"/>
              <a:cs typeface="Times New Roman"/>
              <a:sym typeface="Times New Roman"/>
            </a:endParaRPr>
          </a:p>
          <a:p>
            <a:pPr indent="-273050" lvl="0" marL="228600" rtl="0" algn="just">
              <a:lnSpc>
                <a:spcPct val="100000"/>
              </a:lnSpc>
              <a:spcBef>
                <a:spcPts val="1000"/>
              </a:spcBef>
              <a:spcAft>
                <a:spcPts val="0"/>
              </a:spcAft>
              <a:buClr>
                <a:schemeClr val="dk1"/>
              </a:buClr>
              <a:buSzPts val="2300"/>
              <a:buFont typeface="Times New Roman"/>
              <a:buChar char="❖"/>
            </a:pPr>
            <a:r>
              <a:rPr lang="en-GB" sz="3100">
                <a:solidFill>
                  <a:schemeClr val="dk1"/>
                </a:solidFill>
                <a:latin typeface="Times New Roman"/>
                <a:ea typeface="Times New Roman"/>
                <a:cs typeface="Times New Roman"/>
                <a:sym typeface="Times New Roman"/>
              </a:rPr>
              <a:t>Recap:</a:t>
            </a:r>
            <a:endParaRPr sz="3100">
              <a:solidFill>
                <a:schemeClr val="dk1"/>
              </a:solidFill>
              <a:latin typeface="Times New Roman"/>
              <a:ea typeface="Times New Roman"/>
              <a:cs typeface="Times New Roman"/>
              <a:sym typeface="Times New Roman"/>
            </a:endParaRPr>
          </a:p>
          <a:p>
            <a:pPr indent="-273050" lvl="1" marL="685800" rtl="0" algn="just">
              <a:lnSpc>
                <a:spcPct val="100000"/>
              </a:lnSpc>
              <a:spcBef>
                <a:spcPts val="1000"/>
              </a:spcBef>
              <a:spcAft>
                <a:spcPts val="0"/>
              </a:spcAft>
              <a:buClr>
                <a:schemeClr val="dk1"/>
              </a:buClr>
              <a:buSzPts val="2100"/>
              <a:buFont typeface="Times New Roman"/>
              <a:buChar char="➢"/>
            </a:pPr>
            <a:r>
              <a:rPr lang="en-GB" sz="2600">
                <a:solidFill>
                  <a:schemeClr val="dk1"/>
                </a:solidFill>
                <a:latin typeface="Times New Roman"/>
                <a:ea typeface="Times New Roman"/>
                <a:cs typeface="Times New Roman"/>
                <a:sym typeface="Times New Roman"/>
              </a:rPr>
              <a:t>Machine learning arises from this question: </a:t>
            </a:r>
            <a:endParaRPr sz="2600">
              <a:solidFill>
                <a:schemeClr val="dk1"/>
              </a:solidFill>
              <a:latin typeface="Times New Roman"/>
              <a:ea typeface="Times New Roman"/>
              <a:cs typeface="Times New Roman"/>
              <a:sym typeface="Times New Roman"/>
            </a:endParaRPr>
          </a:p>
          <a:p>
            <a:pPr indent="-469900" lvl="1" marL="1219200" rtl="0" algn="just">
              <a:lnSpc>
                <a:spcPct val="100000"/>
              </a:lnSpc>
              <a:spcBef>
                <a:spcPts val="0"/>
              </a:spcBef>
              <a:spcAft>
                <a:spcPts val="0"/>
              </a:spcAft>
              <a:buClr>
                <a:schemeClr val="dk1"/>
              </a:buClr>
              <a:buSzPts val="2600"/>
              <a:buFont typeface="Times New Roman"/>
              <a:buChar char="➢"/>
            </a:pPr>
            <a:r>
              <a:rPr lang="en-GB" sz="2600">
                <a:solidFill>
                  <a:schemeClr val="dk1"/>
                </a:solidFill>
                <a:latin typeface="Times New Roman"/>
                <a:ea typeface="Times New Roman"/>
                <a:cs typeface="Times New Roman"/>
                <a:sym typeface="Times New Roman"/>
              </a:rPr>
              <a:t>Could a computer go beyond “what we know how to order it to perform” and learn on its own how to perform a specified task?</a:t>
            </a:r>
            <a:endParaRPr sz="2600">
              <a:solidFill>
                <a:schemeClr val="dk1"/>
              </a:solidFill>
              <a:latin typeface="Times New Roman"/>
              <a:ea typeface="Times New Roman"/>
              <a:cs typeface="Times New Roman"/>
              <a:sym typeface="Times New Roman"/>
            </a:endParaRPr>
          </a:p>
          <a:p>
            <a:pPr indent="-469900" lvl="1" marL="1219200" rtl="0" algn="just">
              <a:lnSpc>
                <a:spcPct val="100000"/>
              </a:lnSpc>
              <a:spcBef>
                <a:spcPts val="0"/>
              </a:spcBef>
              <a:spcAft>
                <a:spcPts val="0"/>
              </a:spcAft>
              <a:buClr>
                <a:schemeClr val="dk1"/>
              </a:buClr>
              <a:buSzPts val="2600"/>
              <a:buFont typeface="Times New Roman"/>
              <a:buChar char="➢"/>
            </a:pPr>
            <a:r>
              <a:rPr lang="en-GB" sz="2600">
                <a:solidFill>
                  <a:schemeClr val="dk1"/>
                </a:solidFill>
                <a:latin typeface="Times New Roman"/>
                <a:ea typeface="Times New Roman"/>
                <a:cs typeface="Times New Roman"/>
                <a:sym typeface="Times New Roman"/>
              </a:rPr>
              <a:t>Rather than programmers crafting data-processing rules by hand, could a computer surprise us?</a:t>
            </a:r>
            <a:endParaRPr sz="2600">
              <a:solidFill>
                <a:schemeClr val="dk1"/>
              </a:solidFill>
              <a:latin typeface="Times New Roman"/>
              <a:ea typeface="Times New Roman"/>
              <a:cs typeface="Times New Roman"/>
              <a:sym typeface="Times New Roman"/>
            </a:endParaRPr>
          </a:p>
          <a:p>
            <a:pPr indent="-469900" lvl="1" marL="1219200" rtl="0" algn="just">
              <a:lnSpc>
                <a:spcPct val="100000"/>
              </a:lnSpc>
              <a:spcBef>
                <a:spcPts val="0"/>
              </a:spcBef>
              <a:spcAft>
                <a:spcPts val="0"/>
              </a:spcAft>
              <a:buClr>
                <a:schemeClr val="dk1"/>
              </a:buClr>
              <a:buSzPts val="2600"/>
              <a:buFont typeface="Times New Roman"/>
              <a:buChar char="➢"/>
            </a:pPr>
            <a:r>
              <a:rPr lang="en-GB" sz="2600">
                <a:solidFill>
                  <a:schemeClr val="dk1"/>
                </a:solidFill>
                <a:latin typeface="Times New Roman"/>
                <a:ea typeface="Times New Roman"/>
                <a:cs typeface="Times New Roman"/>
                <a:sym typeface="Times New Roman"/>
              </a:rPr>
              <a:t>Could a computer automatically learn these rules by looking at data ?</a:t>
            </a:r>
            <a:endParaRPr sz="2600">
              <a:solidFill>
                <a:schemeClr val="dk1"/>
              </a:solidFill>
              <a:latin typeface="Times New Roman"/>
              <a:ea typeface="Times New Roman"/>
              <a:cs typeface="Times New Roman"/>
              <a:sym typeface="Times New Roman"/>
            </a:endParaRPr>
          </a:p>
        </p:txBody>
      </p:sp>
      <p:sp>
        <p:nvSpPr>
          <p:cNvPr id="126" name="Google Shape;126;g2b215770884_0_264"/>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b215770884_0_348"/>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lang="en-GB"/>
              <a:t>Introduction (Cont.)</a:t>
            </a:r>
            <a:endParaRPr/>
          </a:p>
        </p:txBody>
      </p:sp>
      <p:sp>
        <p:nvSpPr>
          <p:cNvPr id="133" name="Google Shape;133;g2b215770884_0_348"/>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134" name="Google Shape;134;g2b215770884_0_348"/>
          <p:cNvPicPr preferRelativeResize="0"/>
          <p:nvPr/>
        </p:nvPicPr>
        <p:blipFill>
          <a:blip r:embed="rId3">
            <a:alphaModFix/>
          </a:blip>
          <a:stretch>
            <a:fillRect/>
          </a:stretch>
        </p:blipFill>
        <p:spPr>
          <a:xfrm>
            <a:off x="152400" y="1681125"/>
            <a:ext cx="12192002" cy="445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b215770884_0_391"/>
          <p:cNvSpPr txBox="1"/>
          <p:nvPr>
            <p:ph idx="4294967295" type="title"/>
          </p:nvPr>
        </p:nvSpPr>
        <p:spPr>
          <a:xfrm>
            <a:off x="38200" y="626550"/>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Spectral"/>
                <a:ea typeface="Spectral"/>
                <a:cs typeface="Spectral"/>
                <a:sym typeface="Spectral"/>
              </a:rPr>
              <a:t>Machine Learning Model Concept</a:t>
            </a:r>
            <a:endParaRPr b="1">
              <a:solidFill>
                <a:schemeClr val="accent1"/>
              </a:solidFill>
              <a:latin typeface="Spectral"/>
              <a:ea typeface="Spectral"/>
              <a:cs typeface="Spectral"/>
              <a:sym typeface="Spectral"/>
            </a:endParaRPr>
          </a:p>
        </p:txBody>
      </p:sp>
      <p:sp>
        <p:nvSpPr>
          <p:cNvPr id="141" name="Google Shape;141;g2b215770884_0_391"/>
          <p:cNvSpPr txBox="1"/>
          <p:nvPr>
            <p:ph idx="4294967295" type="body"/>
          </p:nvPr>
        </p:nvSpPr>
        <p:spPr>
          <a:xfrm>
            <a:off x="444500" y="1625375"/>
            <a:ext cx="10973400" cy="50415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Machine-learning system is </a:t>
            </a:r>
            <a:r>
              <a:rPr i="1" lang="en-GB">
                <a:solidFill>
                  <a:schemeClr val="dk1"/>
                </a:solidFill>
                <a:latin typeface="Spectral SemiBold"/>
                <a:ea typeface="Spectral SemiBold"/>
                <a:cs typeface="Spectral SemiBold"/>
                <a:sym typeface="Spectral SemiBold"/>
              </a:rPr>
              <a:t>trained </a:t>
            </a:r>
            <a:r>
              <a:rPr lang="en-GB">
                <a:solidFill>
                  <a:schemeClr val="dk1"/>
                </a:solidFill>
                <a:latin typeface="Spectral SemiBold"/>
                <a:ea typeface="Spectral SemiBold"/>
                <a:cs typeface="Spectral SemiBold"/>
                <a:sym typeface="Spectral SemiBold"/>
              </a:rPr>
              <a:t>rather than explicitly programmed. </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It’s presented with many examples relevant to a task, and it finds statistical structure in these examples that eventually allows the system to come up with rules for automating the task.</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Therefore, the central problem in machine learning is to </a:t>
            </a:r>
            <a:r>
              <a:rPr i="1" lang="en-GB">
                <a:solidFill>
                  <a:schemeClr val="dk1"/>
                </a:solidFill>
                <a:latin typeface="Spectral SemiBold"/>
                <a:ea typeface="Spectral SemiBold"/>
                <a:cs typeface="Spectral SemiBold"/>
                <a:sym typeface="Spectral SemiBold"/>
              </a:rPr>
              <a:t>meaningfully transform data</a:t>
            </a:r>
            <a:r>
              <a:rPr lang="en-GB">
                <a:solidFill>
                  <a:schemeClr val="dk1"/>
                </a:solidFill>
                <a:latin typeface="Spectral SemiBold"/>
                <a:ea typeface="Spectral SemiBold"/>
                <a:cs typeface="Spectral SemiBold"/>
                <a:sym typeface="Spectral SemiBold"/>
              </a:rPr>
              <a:t>: in other words, to learn useful </a:t>
            </a:r>
            <a:r>
              <a:rPr i="1" lang="en-GB">
                <a:solidFill>
                  <a:schemeClr val="dk1"/>
                </a:solidFill>
                <a:latin typeface="Spectral SemiBold"/>
                <a:ea typeface="Spectral SemiBold"/>
                <a:cs typeface="Spectral SemiBold"/>
                <a:sym typeface="Spectral SemiBold"/>
              </a:rPr>
              <a:t>representations </a:t>
            </a:r>
            <a:r>
              <a:rPr lang="en-GB">
                <a:solidFill>
                  <a:schemeClr val="dk1"/>
                </a:solidFill>
                <a:latin typeface="Spectral SemiBold"/>
                <a:ea typeface="Spectral SemiBold"/>
                <a:cs typeface="Spectral SemiBold"/>
                <a:sym typeface="Spectral SemiBold"/>
              </a:rPr>
              <a:t>of the input data at hand—representations that get us closer to the expected output.</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A representation is a different way to look at data—to </a:t>
            </a:r>
            <a:r>
              <a:rPr i="1" lang="en-GB">
                <a:solidFill>
                  <a:schemeClr val="dk1"/>
                </a:solidFill>
                <a:latin typeface="Spectral SemiBold"/>
                <a:ea typeface="Spectral SemiBold"/>
                <a:cs typeface="Spectral SemiBold"/>
                <a:sym typeface="Spectral SemiBold"/>
              </a:rPr>
              <a:t>represent </a:t>
            </a:r>
            <a:r>
              <a:rPr lang="en-GB">
                <a:solidFill>
                  <a:schemeClr val="dk1"/>
                </a:solidFill>
                <a:latin typeface="Spectral SemiBold"/>
                <a:ea typeface="Spectral SemiBold"/>
                <a:cs typeface="Spectral SemiBold"/>
                <a:sym typeface="Spectral SemiBold"/>
              </a:rPr>
              <a:t>or </a:t>
            </a:r>
            <a:r>
              <a:rPr i="1" lang="en-GB">
                <a:solidFill>
                  <a:schemeClr val="dk1"/>
                </a:solidFill>
                <a:latin typeface="Spectral SemiBold"/>
                <a:ea typeface="Spectral SemiBold"/>
                <a:cs typeface="Spectral SemiBold"/>
                <a:sym typeface="Spectral SemiBold"/>
              </a:rPr>
              <a:t>encode </a:t>
            </a:r>
            <a:r>
              <a:rPr lang="en-GB">
                <a:solidFill>
                  <a:schemeClr val="dk1"/>
                </a:solidFill>
                <a:latin typeface="Spectral SemiBold"/>
                <a:ea typeface="Spectral SemiBold"/>
                <a:cs typeface="Spectral SemiBold"/>
                <a:sym typeface="Spectral SemiBold"/>
              </a:rPr>
              <a:t>data.</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Machine-learning models are all about finding appropriate representations for their input data</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That is, transformations of the data that make it more amenable to the task at hand, such as a classification task.</a:t>
            </a:r>
            <a:endParaRPr>
              <a:solidFill>
                <a:schemeClr val="dk1"/>
              </a:solidFill>
              <a:latin typeface="Spectral SemiBold"/>
              <a:ea typeface="Spectral SemiBold"/>
              <a:cs typeface="Spectral SemiBold"/>
              <a:sym typeface="Spectral SemiBold"/>
            </a:endParaRPr>
          </a:p>
        </p:txBody>
      </p:sp>
      <p:sp>
        <p:nvSpPr>
          <p:cNvPr id="142" name="Google Shape;142;g2b215770884_0_391"/>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b215770884_0_409"/>
          <p:cNvSpPr txBox="1"/>
          <p:nvPr>
            <p:ph idx="4294967295" type="title"/>
          </p:nvPr>
        </p:nvSpPr>
        <p:spPr>
          <a:xfrm>
            <a:off x="444500" y="542925"/>
            <a:ext cx="112140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Spectral"/>
                <a:ea typeface="Spectral"/>
                <a:cs typeface="Spectral"/>
                <a:sym typeface="Spectral"/>
              </a:rPr>
              <a:t>Machine Learning Model Concept(Cont.)</a:t>
            </a:r>
            <a:endParaRPr b="1">
              <a:solidFill>
                <a:schemeClr val="accent1"/>
              </a:solidFill>
              <a:latin typeface="Spectral"/>
              <a:ea typeface="Spectral"/>
              <a:cs typeface="Spectral"/>
              <a:sym typeface="Spectral"/>
            </a:endParaRPr>
          </a:p>
        </p:txBody>
      </p:sp>
      <p:sp>
        <p:nvSpPr>
          <p:cNvPr id="149" name="Google Shape;149;g2b215770884_0_409"/>
          <p:cNvSpPr txBox="1"/>
          <p:nvPr>
            <p:ph idx="4294967295" type="body"/>
          </p:nvPr>
        </p:nvSpPr>
        <p:spPr>
          <a:xfrm>
            <a:off x="444500" y="1396775"/>
            <a:ext cx="10179000" cy="55911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In simple term, representation simply means </a:t>
            </a:r>
            <a:r>
              <a:rPr i="1" lang="en-GB">
                <a:solidFill>
                  <a:schemeClr val="dk1"/>
                </a:solidFill>
                <a:latin typeface="Spectral SemiBold"/>
                <a:ea typeface="Spectral SemiBold"/>
                <a:cs typeface="Spectral SemiBold"/>
                <a:sym typeface="Spectral SemiBold"/>
              </a:rPr>
              <a:t>mapping input data</a:t>
            </a:r>
            <a:r>
              <a:rPr lang="en-GB">
                <a:solidFill>
                  <a:schemeClr val="dk1"/>
                </a:solidFill>
                <a:latin typeface="Spectral SemiBold"/>
                <a:ea typeface="Spectral SemiBold"/>
                <a:cs typeface="Spectral SemiBold"/>
                <a:sym typeface="Spectral SemiBold"/>
              </a:rPr>
              <a:t> </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Consider a given example:</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Giving this pairs of numbers (1,1), (2,4), (4,16), (100,10000), (20, 400), … (m, n)</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How is the above data be represented</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How do we find (m, n)? n = m</a:t>
            </a:r>
            <a:r>
              <a:rPr baseline="30000" lang="en-GB">
                <a:solidFill>
                  <a:schemeClr val="dk1"/>
                </a:solidFill>
                <a:latin typeface="Spectral SemiBold"/>
                <a:ea typeface="Spectral SemiBold"/>
                <a:cs typeface="Spectral SemiBold"/>
                <a:sym typeface="Spectral SemiBold"/>
              </a:rPr>
              <a:t>2</a:t>
            </a:r>
            <a:r>
              <a:rPr lang="en-GB">
                <a:solidFill>
                  <a:schemeClr val="dk1"/>
                </a:solidFill>
                <a:latin typeface="Spectral SemiBold"/>
                <a:ea typeface="Spectral SemiBold"/>
                <a:cs typeface="Spectral SemiBold"/>
                <a:sym typeface="Spectral SemiBold"/>
              </a:rPr>
              <a:t>, right?</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This rule can be represented as f(x) 🡪 x</a:t>
            </a:r>
            <a:r>
              <a:rPr baseline="30000" lang="en-GB">
                <a:solidFill>
                  <a:schemeClr val="dk1"/>
                </a:solidFill>
                <a:latin typeface="Spectral SemiBold"/>
                <a:ea typeface="Spectral SemiBold"/>
                <a:cs typeface="Spectral SemiBold"/>
                <a:sym typeface="Spectral SemiBold"/>
              </a:rPr>
              <a:t>2</a:t>
            </a:r>
            <a:endParaRPr>
              <a:solidFill>
                <a:schemeClr val="dk1"/>
              </a:solidFill>
              <a:latin typeface="Spectral SemiBold"/>
              <a:ea typeface="Spectral SemiBold"/>
              <a:cs typeface="Spectral SemiBold"/>
              <a:sym typeface="Spectral SemiBold"/>
            </a:endParaRPr>
          </a:p>
          <a:p>
            <a:pPr indent="-228600" lvl="1" marL="685800" rtl="0" algn="l">
              <a:lnSpc>
                <a:spcPct val="100000"/>
              </a:lnSpc>
              <a:spcBef>
                <a:spcPts val="1000"/>
              </a:spcBef>
              <a:spcAft>
                <a:spcPts val="0"/>
              </a:spcAft>
              <a:buClr>
                <a:schemeClr val="dk1"/>
              </a:buClr>
              <a:buSzPts val="1400"/>
              <a:buFont typeface="Spectral SemiBold"/>
              <a:buChar char="○"/>
            </a:pPr>
            <a:r>
              <a:rPr lang="en-GB">
                <a:solidFill>
                  <a:schemeClr val="dk1"/>
                </a:solidFill>
                <a:latin typeface="Spectral SemiBold"/>
                <a:ea typeface="Spectral SemiBold"/>
                <a:cs typeface="Spectral SemiBold"/>
                <a:sym typeface="Spectral SemiBold"/>
              </a:rPr>
              <a:t>The function here f(x), can be thought of as the machine learning model, and the mapping f(x) 🡪 x</a:t>
            </a:r>
            <a:r>
              <a:rPr baseline="30000" lang="en-GB">
                <a:solidFill>
                  <a:schemeClr val="dk1"/>
                </a:solidFill>
                <a:latin typeface="Spectral SemiBold"/>
                <a:ea typeface="Spectral SemiBold"/>
                <a:cs typeface="Spectral SemiBold"/>
                <a:sym typeface="Spectral SemiBold"/>
              </a:rPr>
              <a:t>2</a:t>
            </a:r>
            <a:r>
              <a:rPr lang="en-GB">
                <a:solidFill>
                  <a:schemeClr val="dk1"/>
                </a:solidFill>
                <a:latin typeface="Spectral SemiBold"/>
                <a:ea typeface="Spectral SemiBold"/>
                <a:cs typeface="Spectral SemiBold"/>
                <a:sym typeface="Spectral SemiBold"/>
              </a:rPr>
              <a:t> as the rule or representation.</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Font typeface="Spectral SemiBold"/>
              <a:buChar char="●"/>
            </a:pPr>
            <a:r>
              <a:rPr lang="en-GB">
                <a:solidFill>
                  <a:schemeClr val="dk1"/>
                </a:solidFill>
                <a:latin typeface="Spectral SemiBold"/>
                <a:ea typeface="Spectral SemiBold"/>
                <a:cs typeface="Spectral SemiBold"/>
                <a:sym typeface="Spectral SemiBold"/>
              </a:rPr>
              <a:t>All machine-learning algorithms consist of automatically finding such transformations that turn data into more-useful representations for a given task.</a:t>
            </a:r>
            <a:endParaRPr>
              <a:solidFill>
                <a:schemeClr val="dk1"/>
              </a:solidFill>
              <a:latin typeface="Spectral SemiBold"/>
              <a:ea typeface="Spectral SemiBold"/>
              <a:cs typeface="Spectral SemiBold"/>
              <a:sym typeface="Spectral SemiBold"/>
            </a:endParaRPr>
          </a:p>
          <a:p>
            <a:pPr indent="-228600" lvl="0" marL="228600" rtl="0" algn="l">
              <a:lnSpc>
                <a:spcPct val="100000"/>
              </a:lnSpc>
              <a:spcBef>
                <a:spcPts val="1000"/>
              </a:spcBef>
              <a:spcAft>
                <a:spcPts val="0"/>
              </a:spcAft>
              <a:buClr>
                <a:schemeClr val="dk1"/>
              </a:buClr>
              <a:buSzPts val="1600"/>
              <a:buChar char="●"/>
            </a:pPr>
            <a:r>
              <a:rPr lang="en-GB">
                <a:solidFill>
                  <a:schemeClr val="dk1"/>
                </a:solidFill>
                <a:latin typeface="Spectral SemiBold"/>
                <a:ea typeface="Spectral SemiBold"/>
                <a:cs typeface="Spectral SemiBold"/>
                <a:sym typeface="Spectral SemiBold"/>
              </a:rPr>
              <a:t>This is known as model fitting</a:t>
            </a:r>
            <a:endParaRPr>
              <a:solidFill>
                <a:schemeClr val="dk1"/>
              </a:solidFill>
              <a:latin typeface="Spectral SemiBold"/>
              <a:ea typeface="Spectral SemiBold"/>
              <a:cs typeface="Spectral SemiBold"/>
              <a:sym typeface="Spectral SemiBold"/>
            </a:endParaRPr>
          </a:p>
        </p:txBody>
      </p:sp>
      <p:sp>
        <p:nvSpPr>
          <p:cNvPr id="150" name="Google Shape;150;g2b215770884_0_409"/>
          <p:cNvSpPr txBox="1"/>
          <p:nvPr>
            <p:ph idx="12" type="sldNum"/>
          </p:nvPr>
        </p:nvSpPr>
        <p:spPr>
          <a:xfrm>
            <a:off x="11252200" y="6315075"/>
            <a:ext cx="4065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b215770884_0_423"/>
          <p:cNvSpPr txBox="1"/>
          <p:nvPr>
            <p:ph idx="4294967295" type="title"/>
          </p:nvPr>
        </p:nvSpPr>
        <p:spPr>
          <a:xfrm>
            <a:off x="444500" y="161925"/>
            <a:ext cx="11391300" cy="60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Trebuchet MS"/>
              <a:buNone/>
            </a:pPr>
            <a:r>
              <a:rPr b="1" lang="en-GB">
                <a:solidFill>
                  <a:schemeClr val="accent1"/>
                </a:solidFill>
                <a:latin typeface="Spectral"/>
                <a:ea typeface="Spectral"/>
                <a:cs typeface="Spectral"/>
                <a:sym typeface="Spectral"/>
              </a:rPr>
              <a:t>Machine Learning Model Concept(Cont.)</a:t>
            </a:r>
            <a:endParaRPr b="1">
              <a:solidFill>
                <a:schemeClr val="accent1"/>
              </a:solidFill>
              <a:latin typeface="Spectral"/>
              <a:ea typeface="Spectral"/>
              <a:cs typeface="Spectral"/>
              <a:sym typeface="Spectral"/>
            </a:endParaRPr>
          </a:p>
        </p:txBody>
      </p:sp>
      <p:sp>
        <p:nvSpPr>
          <p:cNvPr id="157" name="Google Shape;157;g2b215770884_0_423"/>
          <p:cNvSpPr txBox="1"/>
          <p:nvPr>
            <p:ph idx="4294967295" type="body"/>
          </p:nvPr>
        </p:nvSpPr>
        <p:spPr>
          <a:xfrm>
            <a:off x="444500" y="843300"/>
            <a:ext cx="11391300" cy="5830800"/>
          </a:xfrm>
          <a:prstGeom prst="rect">
            <a:avLst/>
          </a:prstGeom>
          <a:noFill/>
          <a:ln>
            <a:noFill/>
          </a:ln>
        </p:spPr>
        <p:txBody>
          <a:bodyPr anchorCtr="0" anchor="t" bIns="45700" lIns="91425" spcFirstLastPara="1" rIns="91425" wrap="square" tIns="45700">
            <a:noAutofit/>
          </a:bodyPr>
          <a:lstStyle/>
          <a:p>
            <a:pPr indent="-209550" lvl="0" marL="228600" rtl="0" algn="l">
              <a:lnSpc>
                <a:spcPct val="100000"/>
              </a:lnSpc>
              <a:spcBef>
                <a:spcPts val="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These concepts are fundamental to understanding how machine learning works</a:t>
            </a:r>
            <a:endParaRPr sz="21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Data</a:t>
            </a:r>
            <a:endParaRPr sz="21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Structured (in tables), Unstructured (text, images, audio)</a:t>
            </a:r>
            <a:endParaRPr sz="16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Dataset for ML can be labelled or unlabelled </a:t>
            </a:r>
            <a:endParaRPr sz="16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Features</a:t>
            </a:r>
            <a:endParaRPr sz="21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Individual characteristics or attributes of the data</a:t>
            </a:r>
            <a:endParaRPr sz="16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Algorithm</a:t>
            </a:r>
            <a:endParaRPr sz="21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Mathematical and statistical techniques that are used to learn patterns in data</a:t>
            </a:r>
            <a:endParaRPr sz="16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Model</a:t>
            </a:r>
            <a:endParaRPr sz="21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The result of training an algorithm on a dataset</a:t>
            </a:r>
            <a:endParaRPr sz="16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Training</a:t>
            </a:r>
            <a:endParaRPr sz="2100">
              <a:solidFill>
                <a:schemeClr val="dk1"/>
              </a:solidFill>
              <a:latin typeface="Spectral SemiBold"/>
              <a:ea typeface="Spectral SemiBold"/>
              <a:cs typeface="Spectral SemiBold"/>
              <a:sym typeface="Spectral SemiBold"/>
            </a:endParaRPr>
          </a:p>
          <a:p>
            <a:pPr indent="-209550" lvl="1" marL="685800" rtl="0" algn="l">
              <a:lnSpc>
                <a:spcPct val="100000"/>
              </a:lnSpc>
              <a:spcBef>
                <a:spcPts val="1000"/>
              </a:spcBef>
              <a:spcAft>
                <a:spcPts val="0"/>
              </a:spcAft>
              <a:buClr>
                <a:schemeClr val="dk1"/>
              </a:buClr>
              <a:buSzPts val="1100"/>
              <a:buFont typeface="Spectral SemiBold"/>
              <a:buChar char="○"/>
            </a:pPr>
            <a:r>
              <a:rPr lang="en-GB" sz="1600">
                <a:solidFill>
                  <a:schemeClr val="dk1"/>
                </a:solidFill>
                <a:latin typeface="Spectral SemiBold"/>
                <a:ea typeface="Spectral SemiBold"/>
                <a:cs typeface="Spectral SemiBold"/>
                <a:sym typeface="Spectral SemiBold"/>
              </a:rPr>
              <a:t>Simply fitting machine learning algorithm to data</a:t>
            </a:r>
            <a:endParaRPr sz="16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Testing and Evaluation</a:t>
            </a:r>
            <a:endParaRPr sz="2100">
              <a:solidFill>
                <a:schemeClr val="dk1"/>
              </a:solidFill>
              <a:latin typeface="Spectral SemiBold"/>
              <a:ea typeface="Spectral SemiBold"/>
              <a:cs typeface="Spectral SemiBold"/>
              <a:sym typeface="Spectral SemiBold"/>
            </a:endParaRPr>
          </a:p>
          <a:p>
            <a:pPr indent="-209550" lvl="0" marL="228600" rtl="0" algn="l">
              <a:lnSpc>
                <a:spcPct val="100000"/>
              </a:lnSpc>
              <a:spcBef>
                <a:spcPts val="1000"/>
              </a:spcBef>
              <a:spcAft>
                <a:spcPts val="0"/>
              </a:spcAft>
              <a:buClr>
                <a:schemeClr val="dk1"/>
              </a:buClr>
              <a:buSzPts val="1300"/>
              <a:buFont typeface="Spectral SemiBold"/>
              <a:buChar char="●"/>
            </a:pPr>
            <a:r>
              <a:rPr lang="en-GB" sz="2100">
                <a:solidFill>
                  <a:schemeClr val="dk1"/>
                </a:solidFill>
                <a:latin typeface="Spectral SemiBold"/>
                <a:ea typeface="Spectral SemiBold"/>
                <a:cs typeface="Spectral SemiBold"/>
                <a:sym typeface="Spectral SemiBold"/>
              </a:rPr>
              <a:t>Model Deployment</a:t>
            </a:r>
            <a:endParaRPr sz="2100">
              <a:solidFill>
                <a:schemeClr val="dk1"/>
              </a:solidFill>
              <a:latin typeface="Spectral SemiBold"/>
              <a:ea typeface="Spectral SemiBold"/>
              <a:cs typeface="Spectral SemiBold"/>
              <a:sym typeface="Spectral SemiBold"/>
            </a:endParaRPr>
          </a:p>
        </p:txBody>
      </p:sp>
      <p:sp>
        <p:nvSpPr>
          <p:cNvPr id="158" name="Google Shape;158;g2b215770884_0_423"/>
          <p:cNvSpPr txBox="1"/>
          <p:nvPr>
            <p:ph idx="12" type="sldNum"/>
          </p:nvPr>
        </p:nvSpPr>
        <p:spPr>
          <a:xfrm>
            <a:off x="11423200" y="5955253"/>
            <a:ext cx="412800" cy="342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solidFill>
                  <a:schemeClr val="dk1"/>
                </a:solidFill>
                <a:latin typeface="Spectral SemiBold"/>
                <a:ea typeface="Spectral SemiBold"/>
                <a:cs typeface="Spectral SemiBold"/>
                <a:sym typeface="Spectral SemiBold"/>
              </a:rPr>
              <a:t>‹#›</a:t>
            </a:fld>
            <a:endParaRPr>
              <a:solidFill>
                <a:schemeClr val="dk1"/>
              </a:solidFill>
              <a:latin typeface="Spectral SemiBold"/>
              <a:ea typeface="Spectral SemiBold"/>
              <a:cs typeface="Spectral SemiBold"/>
              <a:sym typeface="Spectral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2021-10-22T18:11:08Z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